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56" r:id="rId2"/>
    <p:sldId id="296" r:id="rId3"/>
    <p:sldId id="297" r:id="rId4"/>
    <p:sldId id="305" r:id="rId5"/>
    <p:sldId id="300" r:id="rId6"/>
    <p:sldId id="307" r:id="rId7"/>
    <p:sldId id="306" r:id="rId8"/>
    <p:sldId id="301" r:id="rId9"/>
    <p:sldId id="308" r:id="rId10"/>
    <p:sldId id="309" r:id="rId11"/>
    <p:sldId id="298" r:id="rId12"/>
    <p:sldId id="311" r:id="rId13"/>
    <p:sldId id="313" r:id="rId14"/>
    <p:sldId id="310" r:id="rId15"/>
    <p:sldId id="302" r:id="rId16"/>
    <p:sldId id="315" r:id="rId17"/>
    <p:sldId id="319" r:id="rId18"/>
    <p:sldId id="316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6" r:id="rId27"/>
    <p:sldId id="283" r:id="rId28"/>
    <p:sldId id="284" r:id="rId29"/>
    <p:sldId id="282" r:id="rId30"/>
    <p:sldId id="285" r:id="rId31"/>
    <p:sldId id="287" r:id="rId32"/>
    <p:sldId id="317" r:id="rId33"/>
    <p:sldId id="318" r:id="rId34"/>
    <p:sldId id="320" r:id="rId35"/>
    <p:sldId id="270" r:id="rId36"/>
    <p:sldId id="290" r:id="rId37"/>
    <p:sldId id="291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>
      <p:cViewPr varScale="1">
        <p:scale>
          <a:sx n="89" d="100"/>
          <a:sy n="89" d="100"/>
        </p:scale>
        <p:origin x="-122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0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74580-315A-41A5-A736-6E9F7FCB8A44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F360A-DE84-45AE-ADC6-45A0E2D63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5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360A-DE84-45AE-ADC6-45A0E2D6362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9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360A-DE84-45AE-ADC6-45A0E2D6362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31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360A-DE84-45AE-ADC6-45A0E2D6362A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3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360A-DE84-45AE-ADC6-45A0E2D6362A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360A-DE84-45AE-ADC6-45A0E2D6362A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3EA7CF0-4DB1-420A-A90B-3508CC892099}" type="datetimeFigureOut">
              <a:rPr lang="ru-RU" smtClean="0"/>
              <a:t>16.09.2016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C8FCAC5-E672-41CE-8098-F6415EC654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80728"/>
            <a:ext cx="7772400" cy="3819871"/>
          </a:xfrm>
        </p:spPr>
        <p:txBody>
          <a:bodyPr>
            <a:noAutofit/>
          </a:bodyPr>
          <a:lstStyle/>
          <a:p>
            <a:r>
              <a:rPr lang="en-US" sz="2200" b="1" dirty="0"/>
              <a:t>University after Technical College Pathway in Russia: a Route to Social Mobility or Reproduction of Social Inequality</a:t>
            </a:r>
            <a:r>
              <a:rPr lang="en-US" sz="2200" b="1" dirty="0" smtClean="0"/>
              <a:t>?</a:t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200" b="1" dirty="0" smtClean="0">
                <a:solidFill>
                  <a:schemeClr val="bg1">
                    <a:lumMod val="75000"/>
                  </a:schemeClr>
                </a:solidFill>
              </a:rPr>
              <a:t>Образовательный </a:t>
            </a:r>
            <a:r>
              <a:rPr lang="ru-RU" sz="2200" b="1" dirty="0">
                <a:solidFill>
                  <a:schemeClr val="bg1">
                    <a:lumMod val="75000"/>
                  </a:schemeClr>
                </a:solidFill>
              </a:rPr>
              <a:t>путь "в университет через колледж": мобильность без рисков или механизм воспроизводства социального неравенства?</a:t>
            </a:r>
            <a:endParaRPr lang="ru-RU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53136"/>
            <a:ext cx="6858000" cy="1872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/>
              <a:t>Gordey</a:t>
            </a:r>
            <a:r>
              <a:rPr lang="en-US" sz="1200" dirty="0" smtClean="0"/>
              <a:t> </a:t>
            </a:r>
            <a:r>
              <a:rPr lang="en-US" sz="1200" dirty="0" err="1" smtClean="0"/>
              <a:t>Yastrebov</a:t>
            </a: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EUROPEAN UNIVERSITY INSTITUTE (FLORENCE),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HIGHER SCHOOL OF ECONOMICS (MOSCOW)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YULIYA KOSYAKOVA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INSTITUTE FOR EMPLOYMENT RESEARCH (NUERNBERG)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C00000"/>
                </a:solidFill>
              </a:rPr>
              <a:t>DMITRIY KURAKIN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HIGHER SCHOOL OF ECONOMICS (MOSCOW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Autofit/>
          </a:bodyPr>
          <a:lstStyle/>
          <a:p>
            <a:r>
              <a:rPr lang="en-US" dirty="0" smtClean="0"/>
              <a:t>VE-HE </a:t>
            </a:r>
            <a:r>
              <a:rPr lang="en-US" dirty="0" smtClean="0"/>
              <a:t>PATHWAY and SOCIAL INEQUALITY 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59216" cy="4700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Germany: a remarkable case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explicit recognition of interactive relationship between social background and academic performance in shaping the choice of </a:t>
            </a:r>
            <a:r>
              <a:rPr lang="en-US" sz="1800" b="0" dirty="0" smtClean="0"/>
              <a:t>VE-HE </a:t>
            </a:r>
            <a:r>
              <a:rPr lang="en-US" sz="1800" b="0" dirty="0" smtClean="0"/>
              <a:t>pathway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(Becker &amp; 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Hecken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2009, </a:t>
            </a:r>
            <a:r>
              <a:rPr lang="de-DE" sz="1800" b="0" dirty="0">
                <a:solidFill>
                  <a:schemeClr val="bg1">
                    <a:lumMod val="50000"/>
                  </a:schemeClr>
                </a:solidFill>
              </a:rPr>
              <a:t>Hartlaub &amp; Schneider 2012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800" b="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C00000"/>
                </a:solidFill>
              </a:rPr>
              <a:t>highly specific context of these studies: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800" b="0" dirty="0" smtClean="0"/>
              <a:t>strong </a:t>
            </a:r>
            <a:r>
              <a:rPr lang="en-US" sz="1800" b="0" dirty="0"/>
              <a:t>connection between educational system and labor market + </a:t>
            </a:r>
            <a:r>
              <a:rPr lang="en-US" sz="1800" b="0" dirty="0" smtClean="0"/>
              <a:t>strong vocational </a:t>
            </a:r>
            <a:r>
              <a:rPr lang="en-US" sz="1800" b="0" dirty="0"/>
              <a:t>training </a:t>
            </a:r>
            <a:r>
              <a:rPr lang="en-US" sz="1800" b="0" dirty="0" smtClean="0"/>
              <a:t>(justify </a:t>
            </a:r>
            <a:r>
              <a:rPr lang="en-US" sz="1800" b="0" dirty="0"/>
              <a:t>the insurance </a:t>
            </a:r>
            <a:r>
              <a:rPr lang="en-US" sz="1800" b="0" dirty="0" smtClean="0"/>
              <a:t>thesis)</a:t>
            </a:r>
          </a:p>
          <a:p>
            <a:pPr marL="742950" lvl="1" indent="-285750">
              <a:spcBef>
                <a:spcPts val="0"/>
              </a:spcBef>
            </a:pPr>
            <a:endParaRPr lang="en-US" sz="1800" dirty="0"/>
          </a:p>
          <a:p>
            <a:pPr marL="742950" lvl="1" indent="-285750">
              <a:spcBef>
                <a:spcPts val="0"/>
              </a:spcBef>
            </a:pPr>
            <a:r>
              <a:rPr lang="en-US" sz="1800" dirty="0"/>
              <a:t>h</a:t>
            </a:r>
            <a:r>
              <a:rPr lang="en-US" sz="1800" dirty="0" smtClean="0"/>
              <a:t>ighly tracked educational system: </a:t>
            </a:r>
            <a:r>
              <a:rPr lang="en-US" sz="1800" dirty="0" smtClean="0"/>
              <a:t>VE-HE </a:t>
            </a:r>
            <a:r>
              <a:rPr lang="en-US" sz="1800" dirty="0" smtClean="0"/>
              <a:t>is available almost exclusively to </a:t>
            </a:r>
            <a:r>
              <a:rPr lang="en-US" sz="1800" b="0" dirty="0" err="1" smtClean="0"/>
              <a:t>Abitur</a:t>
            </a:r>
            <a:r>
              <a:rPr lang="en-US" sz="1800" b="0" dirty="0" smtClean="0"/>
              <a:t> holders, i.e. students who have completed academi</a:t>
            </a:r>
            <a:r>
              <a:rPr lang="en-US" sz="1800" dirty="0" smtClean="0"/>
              <a:t>c track and thus made themselves eligible to HE</a:t>
            </a:r>
            <a:endParaRPr lang="en-US" sz="1800" b="0" dirty="0" smtClean="0"/>
          </a:p>
          <a:p>
            <a:pPr marL="742950" lvl="1" indent="-285750">
              <a:spcBef>
                <a:spcPts val="0"/>
              </a:spcBef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is very different from the Russian </a:t>
            </a:r>
            <a:r>
              <a:rPr lang="en-US" sz="1800" dirty="0" smtClean="0"/>
              <a:t>context…</a:t>
            </a:r>
            <a:endParaRPr lang="en-US" sz="18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331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en-US" dirty="0" smtClean="0"/>
              <a:t>VE-HE </a:t>
            </a:r>
            <a:r>
              <a:rPr lang="en-US" dirty="0" smtClean="0"/>
              <a:t>PATHWAY </a:t>
            </a:r>
            <a:br>
              <a:rPr lang="en-US" dirty="0" smtClean="0"/>
            </a:br>
            <a:r>
              <a:rPr lang="en-US" dirty="0" smtClean="0"/>
              <a:t>IN RUSSIA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99176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1800" dirty="0" smtClean="0"/>
              <a:t>Institutional context surrounding  </a:t>
            </a:r>
            <a:br>
              <a:rPr lang="en-US" sz="1800" dirty="0" smtClean="0"/>
            </a:br>
            <a:r>
              <a:rPr lang="en-US" sz="1800" dirty="0" smtClean="0"/>
              <a:t>VE-HE </a:t>
            </a:r>
            <a:r>
              <a:rPr lang="en-US" sz="1800" dirty="0" smtClean="0"/>
              <a:t>pathway in Russia</a:t>
            </a:r>
          </a:p>
          <a:p>
            <a:pPr marL="342900" indent="-342900">
              <a:spcBef>
                <a:spcPts val="0"/>
              </a:spcBef>
              <a:spcAft>
                <a:spcPts val="1600"/>
              </a:spcAft>
              <a:buFont typeface="Arial" pitchFamily="34" charset="0"/>
              <a:buChar char="•"/>
            </a:pPr>
            <a:r>
              <a:rPr lang="en-US" sz="1800" b="0" dirty="0" smtClean="0"/>
              <a:t>track choice decisions are made in the 9</a:t>
            </a:r>
            <a:r>
              <a:rPr lang="en-US" sz="1800" b="0" baseline="30000" dirty="0" smtClean="0"/>
              <a:t>th</a:t>
            </a:r>
            <a:r>
              <a:rPr lang="en-US" sz="1800" b="0" dirty="0" smtClean="0"/>
              <a:t> grade</a:t>
            </a:r>
            <a:endParaRPr lang="en-US" sz="1800" b="0" dirty="0"/>
          </a:p>
          <a:p>
            <a:pPr marL="342900" indent="-342900">
              <a:spcBef>
                <a:spcPts val="0"/>
              </a:spcBef>
              <a:spcAft>
                <a:spcPts val="1600"/>
              </a:spcAft>
              <a:buFont typeface="Arial" pitchFamily="34" charset="0"/>
              <a:buChar char="•"/>
            </a:pPr>
            <a:r>
              <a:rPr lang="en-US" sz="1800" b="0" dirty="0"/>
              <a:t>t</a:t>
            </a:r>
            <a:r>
              <a:rPr lang="en-US" sz="1800" b="0" dirty="0" smtClean="0"/>
              <a:t>raditional academic track entitling to HE requires 2 </a:t>
            </a:r>
            <a:r>
              <a:rPr lang="en-US" sz="1800" b="0" dirty="0"/>
              <a:t>additional</a:t>
            </a:r>
            <a:r>
              <a:rPr lang="en-US" sz="1800" b="0" dirty="0" smtClean="0"/>
              <a:t> years of studies and successful passage of the Unified State Examination (USE)</a:t>
            </a:r>
            <a:endParaRPr lang="en-US" sz="1800" b="0" dirty="0"/>
          </a:p>
          <a:p>
            <a:pPr marL="342900" indent="-342900">
              <a:spcBef>
                <a:spcPts val="0"/>
              </a:spcBef>
              <a:spcAft>
                <a:spcPts val="1600"/>
              </a:spcAft>
              <a:buFont typeface="Arial" pitchFamily="34" charset="0"/>
              <a:buChar char="•"/>
            </a:pPr>
            <a:r>
              <a:rPr lang="en-US" sz="1800" b="0" dirty="0"/>
              <a:t>h</a:t>
            </a:r>
            <a:r>
              <a:rPr lang="en-US" sz="1800" b="0" dirty="0" smtClean="0"/>
              <a:t>owever, </a:t>
            </a:r>
            <a:r>
              <a:rPr lang="en-US" sz="1800" dirty="0" smtClean="0"/>
              <a:t>vocational track after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does not block the possibility of enrolling in HE programs </a:t>
            </a:r>
            <a:r>
              <a:rPr lang="en-US" sz="1800" b="0" dirty="0" smtClean="0"/>
              <a:t>– on the contrary, transition </a:t>
            </a:r>
            <a:r>
              <a:rPr lang="en-US" sz="1800" b="0" dirty="0"/>
              <a:t>from VE to HE can be a </a:t>
            </a:r>
            <a:r>
              <a:rPr lang="en-US" sz="1800" b="0" dirty="0" smtClean="0"/>
              <a:t>universally </a:t>
            </a:r>
            <a:r>
              <a:rPr lang="en-US" sz="1800" b="0" dirty="0"/>
              <a:t>attractive alternative, because </a:t>
            </a:r>
          </a:p>
          <a:p>
            <a:pPr marL="800100" lvl="1" indent="-34290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n-US" sz="1800" dirty="0"/>
              <a:t>it provides vocational level qualifications (although a much poorer guarantee than in Germany owing to a weaker link between educational system and labor market in Russia</a:t>
            </a:r>
            <a:r>
              <a:rPr lang="ru-RU" sz="1800" dirty="0"/>
              <a:t> (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Gimpelson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Kapelyushnikov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et al. 2009</a:t>
            </a:r>
            <a:r>
              <a:rPr lang="ru-RU" sz="1800" dirty="0" smtClean="0"/>
              <a:t>)</a:t>
            </a:r>
            <a:r>
              <a:rPr lang="en-US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794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en-US" dirty="0" smtClean="0"/>
              <a:t>VE-HE </a:t>
            </a:r>
            <a:r>
              <a:rPr lang="en-US" dirty="0" smtClean="0"/>
              <a:t>PATHWAY </a:t>
            </a:r>
            <a:br>
              <a:rPr lang="en-US" dirty="0" smtClean="0"/>
            </a:br>
            <a:r>
              <a:rPr lang="en-US" dirty="0" smtClean="0"/>
              <a:t>IN RUSSIA 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00100" lvl="1" indent="-342900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 smtClean="0"/>
              <a:t>it </a:t>
            </a:r>
            <a:r>
              <a:rPr lang="en-US" sz="1800" dirty="0"/>
              <a:t>can spare one year of studies in HE (via credit transfers</a:t>
            </a:r>
            <a:r>
              <a:rPr lang="en-US" sz="1800" dirty="0" smtClean="0"/>
              <a:t>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2"/>
            </a:pPr>
            <a:endParaRPr lang="en-US" sz="18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/>
              <a:t>it is less selective with regard to student </a:t>
            </a:r>
            <a:r>
              <a:rPr lang="en-US" sz="1800" dirty="0" smtClean="0"/>
              <a:t>intake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/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 smtClean="0"/>
              <a:t>admission </a:t>
            </a:r>
            <a:r>
              <a:rPr lang="en-US" sz="1800" dirty="0"/>
              <a:t>rules to HE for VE graduates </a:t>
            </a:r>
            <a:r>
              <a:rPr lang="en-US" sz="1800" dirty="0" smtClean="0"/>
              <a:t>can also be less challenging compared to admission </a:t>
            </a:r>
            <a:r>
              <a:rPr lang="en-US" sz="1800" dirty="0"/>
              <a:t>rules for traditional academic track </a:t>
            </a:r>
            <a:r>
              <a:rPr lang="en-US" sz="1800" dirty="0" smtClean="0"/>
              <a:t>takers: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/>
          </a:p>
          <a:p>
            <a:pPr marL="1485900" lvl="2" indent="-342900">
              <a:spcBef>
                <a:spcPts val="0"/>
              </a:spcBef>
            </a:pPr>
            <a:r>
              <a:rPr lang="en-US" dirty="0"/>
              <a:t>legally established optionality of USE certification in admission </a:t>
            </a:r>
            <a:r>
              <a:rPr lang="en-US" dirty="0" smtClean="0"/>
              <a:t>(responsibility of HE providers)</a:t>
            </a:r>
          </a:p>
          <a:p>
            <a:pPr marL="1485900" lvl="2" indent="-342900">
              <a:spcBef>
                <a:spcPts val="0"/>
              </a:spcBef>
            </a:pPr>
            <a:endParaRPr lang="en-US" dirty="0" smtClean="0"/>
          </a:p>
          <a:p>
            <a:pPr marL="1485900" lvl="2" indent="-342900">
              <a:spcBef>
                <a:spcPts val="0"/>
              </a:spcBef>
            </a:pPr>
            <a:r>
              <a:rPr lang="en-US" dirty="0" smtClean="0"/>
              <a:t>institutional adaptation of the system: </a:t>
            </a:r>
            <a:br>
              <a:rPr lang="en-US" dirty="0" smtClean="0"/>
            </a:br>
            <a:r>
              <a:rPr lang="en-US" dirty="0" smtClean="0"/>
              <a:t>agreements between VE providers and HE institutions, </a:t>
            </a:r>
            <a:br>
              <a:rPr lang="en-US" dirty="0" smtClean="0"/>
            </a:br>
            <a:r>
              <a:rPr lang="en-US" dirty="0" smtClean="0"/>
              <a:t>HE institutions with faculties providing VE education, etc.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Alexandrov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2015)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2640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en-US" dirty="0" smtClean="0"/>
              <a:t>USE REFORM</a:t>
            </a:r>
            <a:endParaRPr lang="ru-RU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2" y="1599128"/>
            <a:ext cx="7424440" cy="485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6433591"/>
            <a:ext cx="4137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</a:t>
            </a:r>
            <a:r>
              <a:rPr lang="en-US" sz="1400" dirty="0" smtClean="0"/>
              <a:t>Federal State Statistics Service of Russia</a:t>
            </a:r>
            <a:endParaRPr lang="ru-RU" sz="1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12160" y="3140968"/>
            <a:ext cx="0" cy="25922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24243" y="3068960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2009: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USE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introduced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en-US" b="1" dirty="0" smtClean="0">
                <a:solidFill>
                  <a:srgbClr val="C00000"/>
                </a:solidFill>
              </a:rPr>
              <a:t>nationwide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380312" y="3068960"/>
            <a:ext cx="1008112" cy="136815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380312" y="3068960"/>
            <a:ext cx="1008112" cy="223224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19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en-US" dirty="0" smtClean="0"/>
              <a:t>VE-HE </a:t>
            </a:r>
            <a:r>
              <a:rPr lang="en-US" dirty="0" smtClean="0"/>
              <a:t>PATHWAY </a:t>
            </a:r>
            <a:br>
              <a:rPr lang="en-US" dirty="0" smtClean="0"/>
            </a:br>
            <a:r>
              <a:rPr lang="en-US" dirty="0" smtClean="0"/>
              <a:t>IN RUSSIA (3)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sz="1800" dirty="0" err="1" smtClean="0"/>
              <a:t>Alexandrov</a:t>
            </a:r>
            <a:r>
              <a:rPr lang="en-US" sz="1800" dirty="0" smtClean="0"/>
              <a:t> et al. (2015)</a:t>
            </a:r>
          </a:p>
          <a:p>
            <a:pPr marL="285750" indent="-285750">
              <a:spcBef>
                <a:spcPts val="0"/>
              </a:spcBef>
              <a:spcAft>
                <a:spcPts val="1400"/>
              </a:spcAft>
              <a:buFont typeface="Arial" pitchFamily="34" charset="0"/>
              <a:buChar char="•"/>
            </a:pPr>
            <a:r>
              <a:rPr lang="en-US" sz="1800" b="0" dirty="0" smtClean="0"/>
              <a:t>recognize the attractiveness of the </a:t>
            </a:r>
            <a:r>
              <a:rPr lang="en-US" sz="1800" b="0" dirty="0" smtClean="0"/>
              <a:t>VE-HE </a:t>
            </a:r>
            <a:r>
              <a:rPr lang="en-US" sz="1800" b="0" dirty="0" smtClean="0"/>
              <a:t>pathway in Russia on similar grounds</a:t>
            </a:r>
          </a:p>
          <a:p>
            <a:pPr marL="285750" indent="-285750">
              <a:spcBef>
                <a:spcPts val="0"/>
              </a:spcBef>
              <a:spcAft>
                <a:spcPts val="1400"/>
              </a:spcAft>
              <a:buFont typeface="Arial" pitchFamily="34" charset="0"/>
              <a:buChar char="•"/>
            </a:pPr>
            <a:r>
              <a:rPr lang="en-US" sz="1800" b="0" dirty="0"/>
              <a:t>c</a:t>
            </a:r>
            <a:r>
              <a:rPr lang="en-US" sz="1800" b="0" dirty="0" smtClean="0"/>
              <a:t>onceive </a:t>
            </a:r>
            <a:r>
              <a:rPr lang="en-US" sz="1800" b="0" dirty="0" smtClean="0"/>
              <a:t>VE-HE </a:t>
            </a:r>
            <a:r>
              <a:rPr lang="en-US" sz="1800" b="0" dirty="0" smtClean="0"/>
              <a:t>pathway </a:t>
            </a:r>
            <a:r>
              <a:rPr lang="en-US" sz="1800" b="0" dirty="0"/>
              <a:t>serves as </a:t>
            </a:r>
            <a:r>
              <a:rPr lang="en-US" sz="1800" b="0" dirty="0" smtClean="0"/>
              <a:t>channel </a:t>
            </a:r>
            <a:r>
              <a:rPr lang="en-US" sz="1800" b="0" dirty="0"/>
              <a:t>of 'safe mobility' for children with average performance in school, and whose parents also occupy intermediary positions </a:t>
            </a:r>
            <a:r>
              <a:rPr lang="en-US" sz="1800" b="0" dirty="0" smtClean="0"/>
              <a:t>in socioeconomic hierarchy</a:t>
            </a:r>
          </a:p>
          <a:p>
            <a:pPr marL="285750" indent="-285750">
              <a:spcBef>
                <a:spcPts val="0"/>
              </a:spcBef>
              <a:spcAft>
                <a:spcPts val="1400"/>
              </a:spcAft>
              <a:buFont typeface="Arial" pitchFamily="34" charset="0"/>
              <a:buChar char="•"/>
            </a:pPr>
            <a:r>
              <a:rPr lang="en-US" sz="1800" b="0" dirty="0"/>
              <a:t>b</a:t>
            </a:r>
            <a:r>
              <a:rPr lang="en-US" sz="1800" b="0" dirty="0" smtClean="0"/>
              <a:t>uild on the </a:t>
            </a:r>
            <a:r>
              <a:rPr lang="en-US" sz="1800" dirty="0" smtClean="0"/>
              <a:t>theory of relative risk aversion (RRA)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(Breen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Goldthorpe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1997)</a:t>
            </a:r>
            <a:r>
              <a:rPr lang="en-US" sz="1800" b="0" dirty="0" smtClean="0"/>
              <a:t>:</a:t>
            </a:r>
          </a:p>
          <a:p>
            <a:pPr marL="741600" lvl="1" indent="-284400">
              <a:spcBef>
                <a:spcPts val="0"/>
              </a:spcBef>
              <a:spcAft>
                <a:spcPts val="1400"/>
              </a:spcAft>
            </a:pPr>
            <a:r>
              <a:rPr lang="en-US" sz="1800" dirty="0"/>
              <a:t>t</a:t>
            </a:r>
            <a:r>
              <a:rPr lang="en-US" sz="1800" dirty="0" smtClean="0"/>
              <a:t>he main motive behind educational decisions – avoiding </a:t>
            </a:r>
            <a:r>
              <a:rPr lang="en-US" sz="1800" dirty="0"/>
              <a:t>downward social </a:t>
            </a:r>
            <a:r>
              <a:rPr lang="en-US" sz="1800" dirty="0" smtClean="0"/>
              <a:t>mobility, rather than maximizing social status (hence the tendency towards social reproduction)</a:t>
            </a:r>
          </a:p>
          <a:p>
            <a:pPr marL="741600" lvl="1" indent="-284400">
              <a:spcBef>
                <a:spcPts val="0"/>
              </a:spcBef>
              <a:spcAft>
                <a:spcPts val="1400"/>
              </a:spcAft>
            </a:pPr>
            <a:r>
              <a:rPr lang="en-US" sz="1800" dirty="0" smtClean="0"/>
              <a:t>VE-HE </a:t>
            </a:r>
            <a:r>
              <a:rPr lang="en-US" sz="1800" dirty="0" smtClean="0"/>
              <a:t>pathway in Russia indeed enables less risky route to HE, and is therefore more ‘affordable’ to the groups specified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7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THEORY: BEYOND RRA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/>
              <a:t>however</a:t>
            </a:r>
            <a:r>
              <a:rPr lang="en-US" sz="1800" b="0" dirty="0"/>
              <a:t>, </a:t>
            </a:r>
            <a:r>
              <a:rPr lang="en-US" sz="1800" dirty="0"/>
              <a:t>RRA</a:t>
            </a:r>
            <a:r>
              <a:rPr lang="en-US" sz="1800" b="0" dirty="0"/>
              <a:t> alone overlooks an important part of the story regarding how </a:t>
            </a:r>
            <a:r>
              <a:rPr lang="en-US" sz="1800" b="0" dirty="0" smtClean="0"/>
              <a:t>VE-HE </a:t>
            </a:r>
            <a:r>
              <a:rPr lang="en-US" sz="1800" b="0" dirty="0"/>
              <a:t>pathway interacts with social </a:t>
            </a:r>
            <a:r>
              <a:rPr lang="en-US" sz="1800" b="0" dirty="0" smtClean="0"/>
              <a:t>inequality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theory </a:t>
            </a:r>
            <a:r>
              <a:rPr lang="en-US" sz="1800" dirty="0"/>
              <a:t>of compensatory advantage of social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background (CA)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Bernardi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2012, 2014)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complementary </a:t>
            </a:r>
            <a:r>
              <a:rPr lang="en-US" sz="1800" b="0" dirty="0"/>
              <a:t>to RRA in the sense </a:t>
            </a:r>
            <a:r>
              <a:rPr lang="en-US" sz="1800" b="0" dirty="0" smtClean="0"/>
              <a:t>that it also recognizes </a:t>
            </a:r>
            <a:r>
              <a:rPr lang="en-US" sz="1800" b="0" dirty="0"/>
              <a:t>status maintenance </a:t>
            </a:r>
            <a:r>
              <a:rPr lang="en-US" sz="1800" b="0" dirty="0" smtClean="0"/>
              <a:t>as </a:t>
            </a:r>
            <a:r>
              <a:rPr lang="en-US" sz="1800" b="0" dirty="0"/>
              <a:t>the main motive behind </a:t>
            </a:r>
            <a:r>
              <a:rPr lang="en-US" sz="1800" b="0" dirty="0" smtClean="0"/>
              <a:t>educational decisions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whenever </a:t>
            </a:r>
            <a:r>
              <a:rPr lang="en-US" sz="1800" b="0" dirty="0"/>
              <a:t>a group of individuals is exposed to disadvantage, inequality in that group is likely to increase, because individuals with more advantaged </a:t>
            </a:r>
            <a:r>
              <a:rPr lang="en-US" sz="1800" b="0" dirty="0" smtClean="0"/>
              <a:t>backgrounds </a:t>
            </a:r>
            <a:r>
              <a:rPr lang="en-US" sz="1800" b="0" dirty="0"/>
              <a:t>tend to be more equipped to cope with </a:t>
            </a:r>
            <a:r>
              <a:rPr lang="en-US" sz="1800" b="0" dirty="0" smtClean="0"/>
              <a:t>difficulties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/>
              <a:t>VE-HE </a:t>
            </a:r>
            <a:r>
              <a:rPr lang="en-US" sz="1800" dirty="0"/>
              <a:t>pathways as a specific rational strategy triggered in disadvantaged contexts threatening status maintenance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12634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HYPOTHESES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two types </a:t>
            </a:r>
            <a:r>
              <a:rPr lang="en-US" sz="1800" dirty="0"/>
              <a:t>of </a:t>
            </a:r>
            <a:r>
              <a:rPr lang="en-US" sz="1800" dirty="0" smtClean="0"/>
              <a:t>unfavorable circumstances potentially </a:t>
            </a:r>
            <a:r>
              <a:rPr lang="en-US" sz="1800" dirty="0"/>
              <a:t>impeding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status reproduction </a:t>
            </a:r>
            <a:r>
              <a:rPr lang="en-US" sz="1800" dirty="0"/>
              <a:t>are in focus of our </a:t>
            </a:r>
            <a:r>
              <a:rPr lang="en-US" sz="1800" dirty="0" smtClean="0"/>
              <a:t>study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/>
              <a:t>individual circumstances: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lower ability </a:t>
            </a:r>
            <a:r>
              <a:rPr lang="en-US" sz="1800" b="0" dirty="0"/>
              <a:t>threatening access to HE via traditional </a:t>
            </a:r>
            <a:r>
              <a:rPr lang="en-US" sz="1800" b="0" dirty="0" smtClean="0"/>
              <a:t>pathways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b="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/>
              <a:t>structural opportunities: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undeveloped </a:t>
            </a:r>
            <a:r>
              <a:rPr lang="en-US" sz="1800" b="0" dirty="0"/>
              <a:t>educational </a:t>
            </a:r>
            <a:r>
              <a:rPr lang="en-US" sz="1800" b="0" dirty="0" smtClean="0"/>
              <a:t>infrastructure </a:t>
            </a:r>
            <a:r>
              <a:rPr lang="en-US" sz="1800" b="0" dirty="0"/>
              <a:t>impeding </a:t>
            </a:r>
            <a:r>
              <a:rPr lang="en-US" sz="1800" b="0" dirty="0" smtClean="0"/>
              <a:t>access </a:t>
            </a:r>
            <a:r>
              <a:rPr lang="en-US" sz="1800" b="0" dirty="0"/>
              <a:t>to HE via traditional </a:t>
            </a:r>
            <a:r>
              <a:rPr lang="en-US" sz="1800" b="0" dirty="0" smtClean="0"/>
              <a:t>pathways</a:t>
            </a:r>
          </a:p>
        </p:txBody>
      </p:sp>
    </p:spTree>
    <p:extLst>
      <p:ext uri="{BB962C8B-B14F-4D97-AF65-F5344CB8AC3E}">
        <p14:creationId xmlns:p14="http://schemas.microsoft.com/office/powerpoint/2010/main" val="18528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HYPOTHESES 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following the logic of CA theory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i="1" dirty="0" smtClean="0"/>
              <a:t>we expect more advantaged families to be particularly more likely to opt for </a:t>
            </a:r>
            <a:r>
              <a:rPr lang="en-US" sz="1800" b="0" i="1" dirty="0" smtClean="0"/>
              <a:t>VE-HE </a:t>
            </a:r>
            <a:r>
              <a:rPr lang="en-US" sz="1800" b="0" i="1" dirty="0" smtClean="0"/>
              <a:t>pathway (compared to less advantaged families)…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800" b="0" i="1" dirty="0" smtClean="0"/>
              <a:t>if children demonstrate insufficient academic performance</a:t>
            </a:r>
          </a:p>
          <a:p>
            <a:pPr marL="742950" lvl="1" indent="-285750">
              <a:spcBef>
                <a:spcPts val="0"/>
              </a:spcBef>
            </a:pPr>
            <a:endParaRPr lang="en-US" sz="18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800" b="0" i="1" dirty="0" smtClean="0"/>
              <a:t>in the context of lower developed areas</a:t>
            </a:r>
            <a:r>
              <a:rPr lang="en-US" sz="1800" b="0" dirty="0" smtClean="0"/>
              <a:t> </a:t>
            </a:r>
            <a:br>
              <a:rPr lang="en-US" sz="1800" b="0" dirty="0" smtClean="0"/>
            </a:b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(also in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Alexandrov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et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al.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2015)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i="1" dirty="0" smtClean="0"/>
              <a:t>…and to be less likely to opt for it in more favorable contexts.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general prediction from CA</a:t>
            </a:r>
            <a:endParaRPr lang="en-US" sz="18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i="1" dirty="0" smtClean="0"/>
              <a:t>greater social gaps with regard to educational choice </a:t>
            </a:r>
            <a:br>
              <a:rPr lang="en-US" sz="1800" b="0" i="1" dirty="0" smtClean="0"/>
            </a:br>
            <a:r>
              <a:rPr lang="en-US" sz="1800" b="0" i="1" dirty="0" smtClean="0"/>
              <a:t>in less favorable contexts</a:t>
            </a:r>
            <a:endParaRPr lang="en-US" sz="1800" b="0" i="1" dirty="0"/>
          </a:p>
        </p:txBody>
      </p:sp>
    </p:spTree>
    <p:extLst>
      <p:ext uri="{BB962C8B-B14F-4D97-AF65-F5344CB8AC3E}">
        <p14:creationId xmlns:p14="http://schemas.microsoft.com/office/powerpoint/2010/main" val="32987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DATA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Russian Panel </a:t>
            </a:r>
            <a:r>
              <a:rPr lang="en-US" sz="1800" dirty="0"/>
              <a:t>Study of Trajectories </a:t>
            </a:r>
            <a:r>
              <a:rPr lang="en-US" sz="1800" dirty="0" smtClean="0"/>
              <a:t>in </a:t>
            </a:r>
            <a:br>
              <a:rPr lang="en-US" sz="1800" dirty="0" smtClean="0"/>
            </a:br>
            <a:r>
              <a:rPr lang="en-US" sz="1800" dirty="0" smtClean="0"/>
              <a:t>Education and </a:t>
            </a:r>
            <a:r>
              <a:rPr lang="en-US" sz="1800" dirty="0"/>
              <a:t>Careers (</a:t>
            </a:r>
            <a:r>
              <a:rPr lang="en-US" sz="1800" dirty="0" err="1"/>
              <a:t>TrEC</a:t>
            </a:r>
            <a:r>
              <a:rPr lang="en-US" sz="1800" dirty="0" smtClean="0"/>
              <a:t>)</a:t>
            </a: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TIMSS </a:t>
            </a:r>
            <a:r>
              <a:rPr lang="en-US" sz="1800" b="0" dirty="0"/>
              <a:t>2011 stratified sample (Wave 0) of 8th graders: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N = 4,893 </a:t>
            </a:r>
            <a:r>
              <a:rPr lang="en-US" sz="1800" b="0" dirty="0"/>
              <a:t>students in 210 schools in 42 regions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primary sources:</a:t>
            </a: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/>
              <a:t>Wave 0 (TIMSS 2011, 8th gr.)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/>
              <a:t>Wave 1.1 (PISA 2012, 9th gr.)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/>
              <a:t>Wave 4 (</a:t>
            </a:r>
            <a:r>
              <a:rPr lang="en-US" sz="1800" b="0" dirty="0" smtClean="0"/>
              <a:t>N = 3,618, i.e. 26% attrition from the original sample, </a:t>
            </a:r>
            <a:br>
              <a:rPr lang="en-US" sz="1800" b="0" dirty="0" smtClean="0"/>
            </a:br>
            <a:r>
              <a:rPr lang="en-US" sz="1800" b="0" dirty="0" smtClean="0"/>
              <a:t>weights applied to achieve original representation)</a:t>
            </a:r>
            <a:endParaRPr lang="en-US" sz="18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various auxiliary </a:t>
            </a:r>
            <a:r>
              <a:rPr lang="en-US" sz="1800" dirty="0"/>
              <a:t>data to complete information on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educational </a:t>
            </a:r>
            <a:r>
              <a:rPr lang="en-US" sz="1800" dirty="0"/>
              <a:t>pathways and background of students</a:t>
            </a:r>
            <a:r>
              <a:rPr lang="en-US" sz="1800" dirty="0" smtClean="0"/>
              <a:t>:</a:t>
            </a: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/>
              <a:t>Wave 1 (2012)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/>
              <a:t>Wave 2 (2013)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16770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en-US" dirty="0" smtClean="0"/>
              <a:t>DISTRIBUTION OF MAIN EDUCATIONAL PATHWAYS</a:t>
            </a:r>
            <a:endParaRPr lang="ru-RU" dirty="0"/>
          </a:p>
        </p:txBody>
      </p:sp>
      <p:pic>
        <p:nvPicPr>
          <p:cNvPr id="5122" name="Picture 2" descr="C:\Users\Gordey\Dropbox\bypass_article\new_calculations\graphs\pathway_dist_adjus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2520"/>
            <a:ext cx="7128792" cy="518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en-US" dirty="0" smtClean="0"/>
              <a:t>ORIGINS OF THE </a:t>
            </a:r>
            <a:br>
              <a:rPr lang="en-US" dirty="0" smtClean="0"/>
            </a:br>
            <a:r>
              <a:rPr lang="en-US" dirty="0" smtClean="0"/>
              <a:t>INQUIRY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700" dirty="0" smtClean="0"/>
              <a:t>comprehensive study of reproduction of social inequality in Russia’s system of secondary education – country case contribution to </a:t>
            </a:r>
            <a:r>
              <a:rPr lang="en-US" sz="1700" i="1" dirty="0" err="1" smtClean="0"/>
              <a:t>eduLIFE</a:t>
            </a:r>
            <a:r>
              <a:rPr lang="en-US" sz="1700" dirty="0" smtClean="0"/>
              <a:t> project (led by</a:t>
            </a:r>
            <a:r>
              <a:rPr lang="ru-RU" sz="1700" dirty="0" smtClean="0"/>
              <a:t> </a:t>
            </a:r>
            <a:r>
              <a:rPr lang="en-US" sz="1700" dirty="0" smtClean="0"/>
              <a:t>prof. H.-P. </a:t>
            </a:r>
            <a:r>
              <a:rPr lang="en-US" sz="1700" dirty="0" err="1" smtClean="0"/>
              <a:t>Blossfeld</a:t>
            </a:r>
            <a:r>
              <a:rPr lang="en-US" sz="1700" dirty="0" smtClean="0"/>
              <a:t>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70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700" b="0" dirty="0" err="1" smtClean="0"/>
              <a:t>Kosyakova</a:t>
            </a:r>
            <a:r>
              <a:rPr lang="en-US" sz="1700" b="0" dirty="0" smtClean="0"/>
              <a:t> Y., </a:t>
            </a:r>
            <a:r>
              <a:rPr lang="en-US" sz="1700" b="0" dirty="0" err="1" smtClean="0"/>
              <a:t>Yastrebov</a:t>
            </a:r>
            <a:r>
              <a:rPr lang="en-US" sz="1700" b="0" dirty="0" smtClean="0"/>
              <a:t> G., </a:t>
            </a:r>
            <a:r>
              <a:rPr lang="en-US" sz="1700" b="0" dirty="0" err="1" smtClean="0"/>
              <a:t>Yanbarisova</a:t>
            </a:r>
            <a:r>
              <a:rPr lang="en-US" sz="1700" b="0" dirty="0" smtClean="0"/>
              <a:t> D., </a:t>
            </a:r>
            <a:r>
              <a:rPr lang="en-US" sz="1700" b="0" dirty="0" err="1" smtClean="0"/>
              <a:t>Kurakin</a:t>
            </a:r>
            <a:r>
              <a:rPr lang="en-US" sz="1700" b="0" dirty="0" smtClean="0"/>
              <a:t> D. </a:t>
            </a:r>
            <a:r>
              <a:rPr lang="en-US" sz="1700" b="1" dirty="0" smtClean="0"/>
              <a:t>The Reproduction of Social Inequality within the Russian Educational System</a:t>
            </a:r>
            <a:r>
              <a:rPr lang="en-US" sz="1700" b="0" dirty="0" smtClean="0"/>
              <a:t>, in: </a:t>
            </a:r>
            <a:r>
              <a:rPr lang="en-US" sz="1700" b="0" i="1" dirty="0" smtClean="0"/>
              <a:t>Models of Secondary Education and Social Inequality: An International Comparison</a:t>
            </a:r>
            <a:r>
              <a:rPr lang="en-US" sz="1700" b="0" dirty="0" smtClean="0"/>
              <a:t>. Edward Elgar Publishing, 2016</a:t>
            </a:r>
          </a:p>
          <a:p>
            <a:pPr marL="742950" lvl="1" indent="-285750">
              <a:spcBef>
                <a:spcPts val="0"/>
              </a:spcBef>
            </a:pPr>
            <a:endParaRPr lang="en-US" sz="17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700" b="0" dirty="0" smtClean="0"/>
              <a:t>interplay between primary/secondary effects of social background and formal/informal institutional differentiation in Russia's educational system</a:t>
            </a:r>
          </a:p>
          <a:p>
            <a:pPr marL="742950" lvl="1" indent="-285750">
              <a:spcBef>
                <a:spcPts val="0"/>
              </a:spcBef>
            </a:pPr>
            <a:endParaRPr lang="en-US" sz="17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700" b="0" dirty="0" smtClean="0"/>
              <a:t>similar to </a:t>
            </a:r>
            <a:r>
              <a:rPr lang="en-US" sz="1700" b="0" dirty="0" err="1" smtClean="0"/>
              <a:t>Bessudnov</a:t>
            </a:r>
            <a:r>
              <a:rPr lang="en-US" sz="1700" b="0" dirty="0" smtClean="0"/>
              <a:t> &amp; Malik (2015), but looking beyond school continuation decisions and distinguishing several qualitatively different educational careers (accounting for less visible dimensions of institutional differentiation both before and after 9</a:t>
            </a:r>
            <a:r>
              <a:rPr lang="en-US" sz="1700" b="0" baseline="30000" dirty="0" smtClean="0"/>
              <a:t>th</a:t>
            </a:r>
            <a:r>
              <a:rPr lang="en-US" sz="1700" b="0" dirty="0" smtClean="0"/>
              <a:t> grade)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7826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FACTS ABOUT VE-HE </a:t>
            </a:r>
            <a:r>
              <a:rPr lang="en-US" dirty="0" smtClean="0"/>
              <a:t>PATHWAY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1800" b="0" dirty="0" smtClean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/>
              <a:t>74</a:t>
            </a:r>
            <a:r>
              <a:rPr lang="en-US" sz="1800" dirty="0"/>
              <a:t>% of the VE-HE </a:t>
            </a:r>
            <a:r>
              <a:rPr lang="en-US" sz="1800" dirty="0" smtClean="0"/>
              <a:t>takers </a:t>
            </a:r>
            <a:r>
              <a:rPr lang="en-US" sz="1800" dirty="0"/>
              <a:t>are students of </a:t>
            </a:r>
            <a:r>
              <a:rPr lang="en-US" sz="1800" i="1" dirty="0"/>
              <a:t>free full-time</a:t>
            </a:r>
            <a:r>
              <a:rPr lang="en-US" sz="1800" dirty="0"/>
              <a:t> </a:t>
            </a:r>
            <a:r>
              <a:rPr lang="en-US" sz="1800" dirty="0" smtClean="0"/>
              <a:t>vocational education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/>
              <a:t>successful </a:t>
            </a:r>
            <a:r>
              <a:rPr lang="en-US" sz="1800" dirty="0"/>
              <a:t>transition to </a:t>
            </a:r>
            <a:r>
              <a:rPr lang="en-US" sz="1800" dirty="0" smtClean="0"/>
              <a:t>higher education </a:t>
            </a:r>
            <a:r>
              <a:rPr lang="en-US" sz="1800" dirty="0"/>
              <a:t>– 12% of VE-HE </a:t>
            </a:r>
            <a:r>
              <a:rPr lang="en-US" sz="1800" dirty="0" smtClean="0"/>
              <a:t>takers </a:t>
            </a:r>
            <a:endParaRPr lang="en-US" sz="1800" dirty="0"/>
          </a:p>
          <a:p>
            <a:pPr marL="800100" lvl="1" indent="-342900">
              <a:spcBef>
                <a:spcPts val="0"/>
              </a:spcBef>
            </a:pPr>
            <a:r>
              <a:rPr lang="en-US" sz="1800" b="0" dirty="0" smtClean="0"/>
              <a:t>among </a:t>
            </a:r>
            <a:r>
              <a:rPr lang="en-US" sz="1800" b="0" dirty="0"/>
              <a:t>them 70% report enrolment in </a:t>
            </a:r>
            <a:r>
              <a:rPr lang="en-US" sz="1800" b="1" dirty="0"/>
              <a:t>paid part-time </a:t>
            </a:r>
            <a:r>
              <a:rPr lang="en-US" sz="1800" b="0" dirty="0"/>
              <a:t>education</a:t>
            </a:r>
            <a:br>
              <a:rPr lang="en-US" sz="1800" b="0" dirty="0"/>
            </a:br>
            <a:endParaRPr lang="en-US" sz="1800" b="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11% of VE-HE </a:t>
            </a:r>
            <a:r>
              <a:rPr lang="en-US" sz="1800" dirty="0" smtClean="0"/>
              <a:t>takers </a:t>
            </a:r>
            <a:r>
              <a:rPr lang="en-US" sz="1800" dirty="0"/>
              <a:t>continue (or </a:t>
            </a:r>
            <a:r>
              <a:rPr lang="en-US" sz="1800" dirty="0" smtClean="0"/>
              <a:t>intend to </a:t>
            </a:r>
            <a:r>
              <a:rPr lang="en-US" sz="1800" dirty="0"/>
              <a:t>continue) studies in high ranking HE institutions </a:t>
            </a:r>
            <a:r>
              <a:rPr lang="en-US" sz="1800" dirty="0" smtClean="0"/>
              <a:t>(</a:t>
            </a:r>
            <a:r>
              <a:rPr lang="en-US" sz="1800" i="1" dirty="0" smtClean="0"/>
              <a:t>REA </a:t>
            </a:r>
            <a:r>
              <a:rPr lang="en-US" sz="1800" i="1" dirty="0"/>
              <a:t>university ranking </a:t>
            </a:r>
            <a:r>
              <a:rPr lang="en-US" sz="1800" i="1" dirty="0" smtClean="0"/>
              <a:t>2015</a:t>
            </a:r>
            <a:r>
              <a:rPr lang="en-US" sz="1800" dirty="0" smtClean="0"/>
              <a:t>)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800" b="0" dirty="0" smtClean="0"/>
              <a:t>22</a:t>
            </a:r>
            <a:r>
              <a:rPr lang="en-US" sz="1800" b="0" dirty="0"/>
              <a:t>% among students in </a:t>
            </a:r>
            <a:r>
              <a:rPr lang="en-US" sz="1800" b="1" dirty="0"/>
              <a:t>paid</a:t>
            </a:r>
            <a:r>
              <a:rPr lang="en-US" sz="1800" b="0" dirty="0"/>
              <a:t> full-time </a:t>
            </a:r>
            <a:r>
              <a:rPr lang="en-US" sz="1800" b="0" dirty="0" smtClean="0"/>
              <a:t>higher education, 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800" b="0" dirty="0" smtClean="0"/>
              <a:t>30</a:t>
            </a:r>
            <a:r>
              <a:rPr lang="en-US" sz="1800" b="0" dirty="0"/>
              <a:t>% among students in </a:t>
            </a:r>
            <a:r>
              <a:rPr lang="en-US" sz="1800" b="1" dirty="0"/>
              <a:t>free</a:t>
            </a:r>
            <a:r>
              <a:rPr lang="en-US" sz="1800" b="0" dirty="0"/>
              <a:t> </a:t>
            </a:r>
            <a:r>
              <a:rPr lang="en-US" sz="1800" b="0" dirty="0" smtClean="0"/>
              <a:t>full-time higher education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20% </a:t>
            </a:r>
            <a:r>
              <a:rPr lang="en-US" sz="1800" dirty="0" smtClean="0"/>
              <a:t>of VE-HE takers plan </a:t>
            </a:r>
            <a:r>
              <a:rPr lang="en-US" sz="1800" dirty="0"/>
              <a:t>access to </a:t>
            </a:r>
            <a:r>
              <a:rPr lang="en-US" sz="1800" dirty="0" smtClean="0"/>
              <a:t>higher education </a:t>
            </a:r>
            <a:r>
              <a:rPr lang="en-US" sz="1800" dirty="0"/>
              <a:t>via USE and 53% report they can avoid </a:t>
            </a:r>
            <a:r>
              <a:rPr lang="en-US" sz="1800" dirty="0" smtClean="0"/>
              <a:t>it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49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FACTS ABOUT VE-HE PATHWAY </a:t>
            </a:r>
            <a:r>
              <a:rPr lang="en-US" dirty="0" smtClean="0"/>
              <a:t>(2)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98830"/>
              </p:ext>
            </p:extLst>
          </p:nvPr>
        </p:nvGraphicFramePr>
        <p:xfrm>
          <a:off x="683568" y="2016472"/>
          <a:ext cx="7620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496"/>
                <a:gridCol w="2016224"/>
                <a:gridCol w="2520280"/>
              </a:tblGrid>
              <a:tr h="344652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VE orientation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educational pathway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46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full-time VE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HE after full-time VE</a:t>
                      </a:r>
                      <a:endParaRPr lang="ru-RU" sz="1800" b="1" dirty="0"/>
                    </a:p>
                  </a:txBody>
                  <a:tcPr/>
                </a:tc>
              </a:tr>
              <a:tr h="110477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STEM professions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aseline="0" dirty="0" smtClean="0"/>
                        <a:t>(e.g. in electricity works, IT industry, geology, transportation, architecture, etc.)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63%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49%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34465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Medical</a:t>
                      </a:r>
                      <a:r>
                        <a:rPr lang="en-US" sz="1800" b="1" baseline="0" dirty="0" smtClean="0"/>
                        <a:t> professions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12%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11%</a:t>
                      </a:r>
                      <a:endParaRPr lang="ru-RU" sz="1800" dirty="0"/>
                    </a:p>
                  </a:txBody>
                  <a:tcPr anchor="ctr"/>
                </a:tc>
              </a:tr>
              <a:tr h="110477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Service sector</a:t>
                      </a:r>
                      <a:r>
                        <a:rPr lang="en-US" sz="1800" b="1" baseline="0" dirty="0" smtClean="0"/>
                        <a:t> professions </a:t>
                      </a:r>
                      <a:r>
                        <a:rPr lang="en-US" sz="1800" baseline="0" dirty="0" smtClean="0"/>
                        <a:t>(e.g. economists, lawyers, social workers, teachers, etc.)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24%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38%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34465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2%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2%</a:t>
                      </a:r>
                      <a:endParaRPr lang="ru-RU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949280"/>
            <a:ext cx="418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difference statistically significant at 5% alpha-level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194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ordey\Dropbox\bypass_article\new_calculations\graphs\pathways_by_reside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6924296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VE-HE </a:t>
            </a:r>
            <a:r>
              <a:rPr lang="en-US" dirty="0"/>
              <a:t>PATHWAY </a:t>
            </a:r>
            <a:r>
              <a:rPr lang="en-US" dirty="0" smtClean="0"/>
              <a:t>VS OTHER PATHWAYS (RESIDENCE)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433591"/>
            <a:ext cx="8053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  <a:r>
              <a:rPr lang="en-US" sz="1400" dirty="0" smtClean="0"/>
              <a:t>ll differences statistically significant at 5% alpha-level except ‘fulltime VE’ and ‘HE after fulltime VE’</a:t>
            </a:r>
            <a:endParaRPr lang="ru-RU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971600" y="2276872"/>
            <a:ext cx="1440160" cy="34563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ounded Rectangle 6"/>
          <p:cNvSpPr/>
          <p:nvPr/>
        </p:nvSpPr>
        <p:spPr>
          <a:xfrm>
            <a:off x="5580112" y="2276872"/>
            <a:ext cx="1440160" cy="34563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55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VE-HE </a:t>
            </a:r>
            <a:r>
              <a:rPr lang="en-US" dirty="0"/>
              <a:t>PATHWAY </a:t>
            </a:r>
            <a:r>
              <a:rPr lang="en-US" dirty="0" smtClean="0"/>
              <a:t>VS OTHER PATHWAYS (BACKGROUND)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433591"/>
            <a:ext cx="8080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  <a:r>
              <a:rPr lang="en-US" sz="1400" dirty="0" smtClean="0"/>
              <a:t>ll differences statistically significant at 5% alpha-level except ‘free fulltime HE’ and ‘paid fulltime HE’</a:t>
            </a:r>
            <a:endParaRPr lang="ru-RU" sz="1400" dirty="0"/>
          </a:p>
        </p:txBody>
      </p:sp>
      <p:pic>
        <p:nvPicPr>
          <p:cNvPr id="2050" name="Picture 2" descr="C:\Users\Gordey\Dropbox\bypass_article\new_calculations\graphs\pathways_by_s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6924295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971600" y="2276872"/>
            <a:ext cx="1440160" cy="34563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ounded Rectangle 6"/>
          <p:cNvSpPr/>
          <p:nvPr/>
        </p:nvSpPr>
        <p:spPr>
          <a:xfrm>
            <a:off x="2483768" y="2276592"/>
            <a:ext cx="1440160" cy="34563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Gordey\Dropbox\bypass_article\new_calculations\graphs\pathways_by_s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5344"/>
            <a:ext cx="6924295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VE-HE </a:t>
            </a:r>
            <a:r>
              <a:rPr lang="en-US" dirty="0"/>
              <a:t>PATHWAY </a:t>
            </a:r>
            <a:r>
              <a:rPr lang="en-US" dirty="0" smtClean="0"/>
              <a:t>VS OTHER PATHWAYS (GENDER)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433591"/>
            <a:ext cx="8390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  <a:r>
              <a:rPr lang="en-US" sz="1400" dirty="0" smtClean="0"/>
              <a:t>ll differences statistically significant at 5% alpha-level except ‘free fulltime HE’ and ‘HE after fulltime VE’</a:t>
            </a:r>
            <a:endParaRPr lang="ru-RU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971600" y="2276872"/>
            <a:ext cx="1440160" cy="36724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ounded Rectangle 6"/>
          <p:cNvSpPr/>
          <p:nvPr/>
        </p:nvSpPr>
        <p:spPr>
          <a:xfrm>
            <a:off x="5580112" y="2276872"/>
            <a:ext cx="1440160" cy="36724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Gordey\Dropbox\bypass_article\new_calculations\graphs\pathways_by_abi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72778"/>
            <a:ext cx="6743700" cy="490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VE-HE </a:t>
            </a:r>
            <a:r>
              <a:rPr lang="en-US" dirty="0"/>
              <a:t>PATHWAY </a:t>
            </a:r>
            <a:r>
              <a:rPr lang="en-US" dirty="0" smtClean="0"/>
              <a:t>VS OTHER PATHWAYS (ABILITY)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6361583"/>
            <a:ext cx="5198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  <a:r>
              <a:rPr lang="en-US" sz="1400" dirty="0" smtClean="0"/>
              <a:t>ll differences in means statistically significant at 5% alpha-level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258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en-US" dirty="0" smtClean="0"/>
              <a:t>MULTIVARIATE ANALYSES: MODELS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725"/>
            <a:ext cx="8003232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/>
              <a:t>MULTINOMIAL LOGIT MODELS: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600" b="1" dirty="0" smtClean="0"/>
              <a:t>PATHWAY CHOICE </a:t>
            </a:r>
            <a:r>
              <a:rPr lang="en-US" sz="1600" dirty="0" smtClean="0"/>
              <a:t>= </a:t>
            </a:r>
            <a:r>
              <a:rPr lang="en-US" sz="1600" i="1" dirty="0" smtClean="0"/>
              <a:t>f </a:t>
            </a:r>
            <a:r>
              <a:rPr lang="en-US" sz="1600" dirty="0" smtClean="0"/>
              <a:t>( SEX,   RESIDENCE,   </a:t>
            </a:r>
            <a:r>
              <a:rPr lang="en-US" sz="1600" b="1" dirty="0" smtClean="0">
                <a:solidFill>
                  <a:srgbClr val="C00000"/>
                </a:solidFill>
              </a:rPr>
              <a:t>ABILITY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EDUCATION OF PARENTS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C00000"/>
                </a:solidFill>
              </a:rPr>
              <a:t>   </a:t>
            </a:r>
            <a:r>
              <a:rPr lang="en-US" sz="1600" b="1" dirty="0" smtClean="0">
                <a:solidFill>
                  <a:srgbClr val="C00000"/>
                </a:solidFill>
              </a:rPr>
              <a:t>ABILITY × EDUCATION OF PARENTS </a:t>
            </a:r>
            <a:r>
              <a:rPr lang="en-US" sz="1600" dirty="0" smtClean="0"/>
              <a:t>)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600" b="1" dirty="0" smtClean="0"/>
              <a:t>PATHWAY CHOICE </a:t>
            </a:r>
            <a:r>
              <a:rPr lang="en-US" sz="1600" dirty="0" smtClean="0"/>
              <a:t>= </a:t>
            </a:r>
            <a:r>
              <a:rPr lang="en-US" sz="1600" i="1" dirty="0"/>
              <a:t>f </a:t>
            </a:r>
            <a:r>
              <a:rPr lang="en-US" sz="1600" dirty="0" smtClean="0"/>
              <a:t>( SEX,   </a:t>
            </a:r>
            <a:r>
              <a:rPr lang="en-US" sz="1600" b="1" dirty="0" smtClean="0">
                <a:solidFill>
                  <a:schemeClr val="tx2"/>
                </a:solidFill>
              </a:rPr>
              <a:t>RESIDENCE</a:t>
            </a:r>
            <a:r>
              <a:rPr lang="en-US" sz="1600" dirty="0" smtClean="0"/>
              <a:t>,   ABILITY,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EDUCATION OF PARENTS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C00000"/>
                </a:solidFill>
              </a:rPr>
              <a:t>   </a:t>
            </a:r>
            <a:r>
              <a:rPr lang="en-US" sz="1600" b="1" dirty="0" smtClean="0">
                <a:solidFill>
                  <a:srgbClr val="C00000"/>
                </a:solidFill>
              </a:rPr>
              <a:t>RESIDENCE × EDUCATION OF PARENTS </a:t>
            </a:r>
            <a:r>
              <a:rPr lang="en-US" sz="1600" dirty="0" smtClean="0"/>
              <a:t>)</a:t>
            </a:r>
            <a:endParaRPr lang="en-US" sz="1600" dirty="0"/>
          </a:p>
          <a:p>
            <a:pPr marL="342900" indent="-3429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/>
              <a:t>VARIABLES:</a:t>
            </a:r>
          </a:p>
          <a:p>
            <a:pPr marL="342900" indent="-3429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/>
              <a:t>education of parents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600" dirty="0" smtClean="0"/>
              <a:t>lower – maximum secondary vocational education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/>
              <a:t>higher – at least one parent with higher education</a:t>
            </a:r>
          </a:p>
          <a:p>
            <a:pPr marL="342900" indent="-3429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/>
              <a:t>residence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600" dirty="0" smtClean="0"/>
              <a:t>small towns (towns and villages, less than 50 </a:t>
            </a:r>
            <a:r>
              <a:rPr lang="en-US" sz="1600" dirty="0" err="1" smtClean="0"/>
              <a:t>thsd</a:t>
            </a:r>
            <a:r>
              <a:rPr lang="en-US" sz="1600" dirty="0" smtClean="0"/>
              <a:t> citizens)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600" dirty="0"/>
              <a:t>t</a:t>
            </a:r>
            <a:r>
              <a:rPr lang="en-US" sz="1600" dirty="0" smtClean="0"/>
              <a:t>owns (towns, from 50 to 680 </a:t>
            </a:r>
            <a:r>
              <a:rPr lang="en-US" sz="1600" dirty="0" err="1" smtClean="0"/>
              <a:t>thsd</a:t>
            </a:r>
            <a:r>
              <a:rPr lang="en-US" sz="1600" dirty="0" smtClean="0"/>
              <a:t> citizens)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</a:pPr>
            <a:r>
              <a:rPr lang="en-US" sz="1600" dirty="0" smtClean="0"/>
              <a:t>cities (cities,  more than 680 </a:t>
            </a:r>
            <a:r>
              <a:rPr lang="en-US" sz="1600" dirty="0" err="1" smtClean="0"/>
              <a:t>thsd</a:t>
            </a:r>
            <a:r>
              <a:rPr lang="en-US" sz="1600" dirty="0" smtClean="0"/>
              <a:t> citizens, incl. Moscow and St. Petersburg)</a:t>
            </a:r>
          </a:p>
          <a:p>
            <a:pPr marL="342900" indent="-3429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/>
              <a:t>ability measures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600" dirty="0" smtClean="0"/>
              <a:t>TIMSS math &amp; science, PISA reading, math &amp; science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600" dirty="0" smtClean="0"/>
              <a:t>all findings robust, whichever measure is used</a:t>
            </a:r>
            <a:endParaRPr lang="en-US" sz="1600" dirty="0"/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13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ordey\Dropbox\bypass_article\new_calculations\graphs\stockweights\edupat2_ses2_TIMSSsci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188000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ordey\Dropbox\bypass_article\new_calculations\graphs\stockweights\edupat2_ses2_TIMSSsci_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1188000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ordey\Dropbox\bypass_article\new_calculations\graphs\stockweights\edupat2_ses2_TIMSSsci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00"/>
            <a:ext cx="3780001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ordey\Dropbox\bypass_article\new_calculations\graphs\stockweights\edupat2_ses2_TIMSSsci_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600000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7571184" cy="108012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PROBABILITY OF PATHWAY CHOICE BY ABILITY AND BACKGROUND (1)</a:t>
            </a:r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52" y="609503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cs typeface="Times New Roman" pitchFamily="18" charset="0"/>
              </a:rPr>
              <a:t>horizontal dotted lines </a:t>
            </a:r>
            <a:r>
              <a:rPr lang="en-US" sz="1200" dirty="0" smtClean="0">
                <a:cs typeface="Times New Roman" pitchFamily="18" charset="0"/>
              </a:rPr>
              <a:t>– unconditional probabilities of pathway choice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cs typeface="Times New Roman" pitchFamily="18" charset="0"/>
              </a:rPr>
              <a:t>v</a:t>
            </a:r>
            <a:r>
              <a:rPr lang="en-US" sz="1200" b="1" dirty="0" smtClean="0">
                <a:cs typeface="Times New Roman" pitchFamily="18" charset="0"/>
              </a:rPr>
              <a:t>ertical dotted lines </a:t>
            </a:r>
            <a:r>
              <a:rPr lang="en-US" sz="1200" dirty="0" smtClean="0">
                <a:cs typeface="Times New Roman" pitchFamily="18" charset="0"/>
              </a:rPr>
              <a:t>– choice-specific mean ability score (unconditional)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cs typeface="Times New Roman" pitchFamily="18" charset="0"/>
              </a:rPr>
              <a:t>MIN and MAX </a:t>
            </a:r>
            <a:r>
              <a:rPr lang="en-US" sz="1200" dirty="0" smtClean="0">
                <a:cs typeface="Times New Roman" pitchFamily="18" charset="0"/>
              </a:rPr>
              <a:t>– choice-specific extremes of ability scores of students from most advantaged backgrounds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7984" y="3573016"/>
            <a:ext cx="4032448" cy="24950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7571184" cy="108012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PROBABILITY OF PATHWAY CHOICE BY ABILITY AND BACKGROUND (2)</a:t>
            </a:r>
            <a:endParaRPr lang="ru-RU" sz="2900" dirty="0"/>
          </a:p>
        </p:txBody>
      </p:sp>
      <p:pic>
        <p:nvPicPr>
          <p:cNvPr id="10" name="Picture 4" descr="C:\Users\Gordey\Dropbox\2. WORK ARCHIVE\ПРОЕКТЫ\2013 ИРО (НЕРАВЕНСТВО ШКОЛ)\данные\Нацпанель (tracer)\bypass\colored\graph_H2_ach_TIMSSsci_out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0"/>
          <a:stretch/>
        </p:blipFill>
        <p:spPr bwMode="auto">
          <a:xfrm>
            <a:off x="4427984" y="1628800"/>
            <a:ext cx="4320000" cy="246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Gordey\Dropbox\2. WORK ARCHIVE\ПРОЕКТЫ\2013 ИРО (НЕРАВЕНСТВО ШКОЛ)\данные\Нацпанель (tracer)\bypass\colored\graph_H2_ach_TIMSSsci_out3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0"/>
          <a:stretch/>
        </p:blipFill>
        <p:spPr bwMode="auto">
          <a:xfrm>
            <a:off x="107504" y="1628800"/>
            <a:ext cx="4320000" cy="246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36096" y="1742618"/>
            <a:ext cx="273630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HE after fulltime VE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15616" y="1742619"/>
            <a:ext cx="273630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fulltime VE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3602565" y="2082334"/>
            <a:ext cx="703719" cy="34624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750" dirty="0"/>
              <a:t>l</a:t>
            </a:r>
            <a:r>
              <a:rPr lang="en-US" sz="750" dirty="0" smtClean="0"/>
              <a:t>ower (max </a:t>
            </a:r>
            <a:r>
              <a:rPr lang="en-US" sz="750" dirty="0" err="1" smtClean="0"/>
              <a:t>sVE</a:t>
            </a:r>
            <a:r>
              <a:rPr lang="en-US" sz="750" dirty="0" smtClean="0"/>
              <a:t>)</a:t>
            </a:r>
          </a:p>
          <a:p>
            <a:r>
              <a:rPr lang="en-US" sz="750" dirty="0"/>
              <a:t>h</a:t>
            </a:r>
            <a:r>
              <a:rPr lang="en-US" sz="750" dirty="0" smtClean="0"/>
              <a:t>igher (min HE)</a:t>
            </a:r>
          </a:p>
          <a:p>
            <a:endParaRPr lang="ru-RU" sz="750" dirty="0"/>
          </a:p>
        </p:txBody>
      </p:sp>
      <p:sp>
        <p:nvSpPr>
          <p:cNvPr id="16" name="TextBox 15"/>
          <p:cNvSpPr txBox="1"/>
          <p:nvPr/>
        </p:nvSpPr>
        <p:spPr>
          <a:xfrm>
            <a:off x="7902000" y="2082334"/>
            <a:ext cx="703719" cy="34624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750" dirty="0"/>
              <a:t>l</a:t>
            </a:r>
            <a:r>
              <a:rPr lang="en-US" sz="750" dirty="0" smtClean="0"/>
              <a:t>ower (max </a:t>
            </a:r>
            <a:r>
              <a:rPr lang="en-US" sz="750" dirty="0" err="1" smtClean="0"/>
              <a:t>sVE</a:t>
            </a:r>
            <a:r>
              <a:rPr lang="en-US" sz="750" dirty="0" smtClean="0"/>
              <a:t>)</a:t>
            </a:r>
          </a:p>
          <a:p>
            <a:r>
              <a:rPr lang="en-US" sz="750" dirty="0"/>
              <a:t>h</a:t>
            </a:r>
            <a:r>
              <a:rPr lang="en-US" sz="750" dirty="0" smtClean="0"/>
              <a:t>igher (min HE)</a:t>
            </a:r>
          </a:p>
          <a:p>
            <a:endParaRPr lang="ru-RU" sz="750" dirty="0"/>
          </a:p>
        </p:txBody>
      </p:sp>
      <p:sp>
        <p:nvSpPr>
          <p:cNvPr id="5" name="TextBox 4"/>
          <p:cNvSpPr txBox="1"/>
          <p:nvPr/>
        </p:nvSpPr>
        <p:spPr>
          <a:xfrm>
            <a:off x="467552" y="1340768"/>
            <a:ext cx="799288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/>
              <a:t>o</a:t>
            </a:r>
            <a:r>
              <a:rPr lang="en-US" sz="1700" b="1" dirty="0" smtClean="0"/>
              <a:t>ur earlier findings (choice aspirations after 9</a:t>
            </a:r>
            <a:r>
              <a:rPr lang="en-US" sz="1700" b="1" baseline="30000" dirty="0" smtClean="0"/>
              <a:t>th</a:t>
            </a:r>
            <a:r>
              <a:rPr lang="en-US" sz="1700" b="1" dirty="0" smtClean="0"/>
              <a:t> grade):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/>
          </a:p>
          <a:p>
            <a:pPr marL="285750" indent="-285750">
              <a:buFont typeface="Arial" pitchFamily="34" charset="0"/>
              <a:buChar char="•"/>
            </a:pPr>
            <a:endParaRPr lang="en-US" sz="17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/>
              <a:t>the patterns of inequality and corresponding strategies seem to persist, </a:t>
            </a:r>
            <a:br>
              <a:rPr lang="en-US" sz="1700" dirty="0" smtClean="0"/>
            </a:br>
            <a:r>
              <a:rPr lang="en-US" sz="1700" dirty="0" smtClean="0"/>
              <a:t>despite the fact that only 64% of initial aspirations were fulfilled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C00000"/>
                </a:solidFill>
              </a:rPr>
              <a:t>however, formal tests of statistical significance no longer allow rejecting the hypothesis of null interaction between ability and background </a:t>
            </a:r>
            <a:r>
              <a:rPr lang="en-US" sz="1700" dirty="0" smtClean="0"/>
              <a:t>(PISA measures are exception)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552" y="609503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cs typeface="Times New Roman" pitchFamily="18" charset="0"/>
              </a:rPr>
              <a:t>horizontal dotted lines </a:t>
            </a:r>
            <a:r>
              <a:rPr lang="en-US" sz="1200" dirty="0" smtClean="0">
                <a:cs typeface="Times New Roman" pitchFamily="18" charset="0"/>
              </a:rPr>
              <a:t>– unconditional probabilities of pathway choice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cs typeface="Times New Roman" pitchFamily="18" charset="0"/>
              </a:rPr>
              <a:t>vertical dotted lines </a:t>
            </a:r>
            <a:r>
              <a:rPr lang="en-US" sz="1200" dirty="0" smtClean="0">
                <a:cs typeface="Times New Roman" pitchFamily="18" charset="0"/>
              </a:rPr>
              <a:t>– choice-specific mean ability score (unconditional)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cs typeface="Times New Roman" pitchFamily="18" charset="0"/>
              </a:rPr>
              <a:t>MIN and MAX </a:t>
            </a:r>
            <a:r>
              <a:rPr lang="en-US" sz="1200" dirty="0" smtClean="0">
                <a:cs typeface="Times New Roman" pitchFamily="18" charset="0"/>
              </a:rPr>
              <a:t>– choice-specific extremes of ability scores of students from most advantaged backgrounds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9992" y="1700808"/>
            <a:ext cx="4320480" cy="24950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2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en-US" dirty="0" smtClean="0"/>
              <a:t>Pathways by ability and background: highlights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43192" cy="4373563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dirty="0" smtClean="0"/>
              <a:t>strong secondary effects of social background in pathway choice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1700" dirty="0"/>
              <a:t>c</a:t>
            </a:r>
            <a:r>
              <a:rPr lang="en-US" sz="1700" dirty="0" smtClean="0"/>
              <a:t>hildren of </a:t>
            </a:r>
            <a:r>
              <a:rPr lang="en-US" sz="1700" dirty="0" smtClean="0">
                <a:solidFill>
                  <a:srgbClr val="008000"/>
                </a:solidFill>
              </a:rPr>
              <a:t>higher educated parents</a:t>
            </a:r>
            <a:r>
              <a:rPr lang="en-US" sz="1700" dirty="0" smtClean="0"/>
              <a:t> are more likely to select into </a:t>
            </a:r>
            <a:r>
              <a:rPr lang="en-US" sz="1700" i="1" dirty="0" smtClean="0"/>
              <a:t>pathways leading to HE, </a:t>
            </a:r>
            <a:r>
              <a:rPr lang="en-US" sz="1700" dirty="0" smtClean="0"/>
              <a:t>while children of </a:t>
            </a:r>
            <a:r>
              <a:rPr lang="en-US" sz="1700" dirty="0" smtClean="0">
                <a:solidFill>
                  <a:srgbClr val="FF0000"/>
                </a:solidFill>
              </a:rPr>
              <a:t>lower educated parents </a:t>
            </a:r>
            <a:r>
              <a:rPr lang="en-US" sz="1700" dirty="0" smtClean="0"/>
              <a:t>are more likely select into </a:t>
            </a:r>
            <a:r>
              <a:rPr lang="en-US" sz="1700" i="1" dirty="0" smtClean="0"/>
              <a:t>pathways ending with VE</a:t>
            </a:r>
          </a:p>
          <a:p>
            <a:pPr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 smtClean="0"/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dirty="0" smtClean="0"/>
              <a:t>ability-driven selection into pathways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solidFill>
                  <a:srgbClr val="008000"/>
                </a:solidFill>
              </a:rPr>
              <a:t>positive</a:t>
            </a:r>
            <a:r>
              <a:rPr lang="en-US" sz="1700" dirty="0" smtClean="0"/>
              <a:t> with regard to </a:t>
            </a:r>
            <a:r>
              <a:rPr lang="en-US" sz="1700" i="1" dirty="0" smtClean="0"/>
              <a:t>state-funded fulltime HE </a:t>
            </a:r>
            <a:r>
              <a:rPr lang="en-US" sz="1700" dirty="0" smtClean="0"/>
              <a:t>and </a:t>
            </a:r>
            <a:r>
              <a:rPr lang="en-US" sz="1700" dirty="0" smtClean="0">
                <a:solidFill>
                  <a:srgbClr val="FF0000"/>
                </a:solidFill>
              </a:rPr>
              <a:t>negative</a:t>
            </a:r>
            <a:r>
              <a:rPr lang="en-US" sz="1700" dirty="0" smtClean="0"/>
              <a:t> with regard to </a:t>
            </a:r>
            <a:r>
              <a:rPr lang="en-US" sz="1700" i="1" dirty="0" smtClean="0"/>
              <a:t>fulltime VE</a:t>
            </a:r>
            <a:endParaRPr lang="en-US" sz="1700" dirty="0" smtClean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selection into </a:t>
            </a:r>
            <a:r>
              <a:rPr lang="en-US" sz="1700" i="1" dirty="0" smtClean="0"/>
              <a:t>privately funded HE </a:t>
            </a:r>
            <a:r>
              <a:rPr lang="en-US" sz="1700" dirty="0" smtClean="0"/>
              <a:t>is less sensitive to ability, but seems to favor students with </a:t>
            </a:r>
            <a:r>
              <a:rPr lang="en-US" sz="1700" i="1" dirty="0" smtClean="0"/>
              <a:t>average academic performance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endParaRPr lang="en-US" sz="1700" dirty="0"/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C00000"/>
                </a:solidFill>
              </a:rPr>
              <a:t>VE-HE </a:t>
            </a:r>
            <a:r>
              <a:rPr lang="en-US" sz="1700" dirty="0" smtClean="0">
                <a:solidFill>
                  <a:srgbClr val="C00000"/>
                </a:solidFill>
              </a:rPr>
              <a:t>pathway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eases access to higher education for </a:t>
            </a:r>
            <a:r>
              <a:rPr lang="en-US" sz="1700" dirty="0" smtClean="0">
                <a:solidFill>
                  <a:srgbClr val="FF0000"/>
                </a:solidFill>
              </a:rPr>
              <a:t>low performing students</a:t>
            </a:r>
            <a:r>
              <a:rPr lang="en-US" sz="1700" dirty="0" smtClean="0"/>
              <a:t>, but children of </a:t>
            </a:r>
            <a:r>
              <a:rPr lang="en-US" sz="1700" dirty="0" smtClean="0">
                <a:solidFill>
                  <a:srgbClr val="008000"/>
                </a:solidFill>
              </a:rPr>
              <a:t>higher educated parents</a:t>
            </a:r>
            <a:r>
              <a:rPr lang="en-US" sz="1700" dirty="0" smtClean="0"/>
              <a:t> benefit the most</a:t>
            </a:r>
          </a:p>
        </p:txBody>
      </p:sp>
    </p:spTree>
    <p:extLst>
      <p:ext uri="{BB962C8B-B14F-4D97-AF65-F5344CB8AC3E}">
        <p14:creationId xmlns:p14="http://schemas.microsoft.com/office/powerpoint/2010/main" val="6426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en-US" dirty="0" smtClean="0"/>
              <a:t>ORIGINS OF THE </a:t>
            </a:r>
            <a:br>
              <a:rPr lang="en-US" dirty="0" smtClean="0"/>
            </a:br>
            <a:r>
              <a:rPr lang="en-US" dirty="0" smtClean="0"/>
              <a:t>INQUIRY 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43192" cy="4373563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700" dirty="0" smtClean="0"/>
              <a:t>in the classification of educational choices </a:t>
            </a:r>
            <a:r>
              <a:rPr lang="en-US" sz="1700" dirty="0" smtClean="0">
                <a:solidFill>
                  <a:srgbClr val="C00000"/>
                </a:solidFill>
              </a:rPr>
              <a:t>higher education after vocational education pathway</a:t>
            </a:r>
            <a:r>
              <a:rPr lang="en-US" sz="1700" dirty="0" smtClean="0"/>
              <a:t> (or </a:t>
            </a:r>
            <a:r>
              <a:rPr lang="en-US" sz="1700" dirty="0" smtClean="0"/>
              <a:t>VE-HE </a:t>
            </a:r>
            <a:r>
              <a:rPr lang="en-US" sz="1700" dirty="0" smtClean="0"/>
              <a:t>for short) emerged as a relatively popular strategy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7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700" b="0" dirty="0" smtClean="0"/>
              <a:t>who uses it? why is it being used? why it exists? </a:t>
            </a:r>
            <a:r>
              <a:rPr lang="en-US" sz="1700" b="1" dirty="0" smtClean="0">
                <a:solidFill>
                  <a:srgbClr val="C00000"/>
                </a:solidFill>
              </a:rPr>
              <a:t>how does it interact </a:t>
            </a:r>
            <a:br>
              <a:rPr lang="en-US" sz="1700" b="1" dirty="0" smtClean="0">
                <a:solidFill>
                  <a:srgbClr val="C00000"/>
                </a:solidFill>
              </a:rPr>
            </a:br>
            <a:r>
              <a:rPr lang="en-US" sz="1700" b="1" dirty="0" smtClean="0">
                <a:solidFill>
                  <a:srgbClr val="C00000"/>
                </a:solidFill>
              </a:rPr>
              <a:t>with social inequality?</a:t>
            </a:r>
          </a:p>
          <a:p>
            <a:pPr lvl="1" indent="0">
              <a:spcBef>
                <a:spcPts val="0"/>
              </a:spcBef>
              <a:buNone/>
            </a:pPr>
            <a:endParaRPr lang="en-US" sz="17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700" dirty="0" smtClean="0"/>
              <a:t>first findings presented in 2015 (RC28 meeting @ Tilburg University, Inequalities Reconsidered conference @ University of Bern)</a:t>
            </a:r>
          </a:p>
          <a:p>
            <a:pPr marL="742950" lvl="1" indent="-285750">
              <a:spcBef>
                <a:spcPts val="0"/>
              </a:spcBef>
            </a:pPr>
            <a:endParaRPr lang="en-US" sz="170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700" dirty="0" smtClean="0"/>
              <a:t>in 2015 </a:t>
            </a:r>
            <a:r>
              <a:rPr lang="en-US" sz="1700" dirty="0" err="1" smtClean="0"/>
              <a:t>Alexandrov</a:t>
            </a:r>
            <a:r>
              <a:rPr lang="en-US" sz="1700" dirty="0" smtClean="0"/>
              <a:t>, </a:t>
            </a:r>
            <a:r>
              <a:rPr lang="en-US" sz="1700" dirty="0" err="1" smtClean="0"/>
              <a:t>Tenisheva</a:t>
            </a:r>
            <a:r>
              <a:rPr lang="en-US" sz="1700" dirty="0" smtClean="0"/>
              <a:t> &amp; </a:t>
            </a:r>
            <a:r>
              <a:rPr lang="en-US" sz="1700" dirty="0" err="1" smtClean="0"/>
              <a:t>Savelieva</a:t>
            </a:r>
            <a:r>
              <a:rPr lang="en-US" sz="1700" dirty="0" smtClean="0"/>
              <a:t> publish a paper on similar issues (to be discussed shortly)</a:t>
            </a:r>
          </a:p>
          <a:p>
            <a:pPr marL="1428750" lvl="2" indent="-285750">
              <a:spcBef>
                <a:spcPts val="0"/>
              </a:spcBef>
            </a:pPr>
            <a:endParaRPr lang="en-US" sz="1700" b="0" dirty="0" smtClean="0"/>
          </a:p>
          <a:p>
            <a:pPr marL="742950" lvl="1" indent="-285750">
              <a:spcBef>
                <a:spcPts val="0"/>
              </a:spcBef>
            </a:pPr>
            <a:r>
              <a:rPr lang="en-US" sz="1700" b="0" dirty="0" smtClean="0"/>
              <a:t>current study readdresses the issue by critical examination of existing literature and by making use of the newl</a:t>
            </a:r>
            <a:r>
              <a:rPr lang="en-US" sz="1700" dirty="0" smtClean="0"/>
              <a:t>y released </a:t>
            </a:r>
            <a:r>
              <a:rPr lang="en-US" sz="1700" dirty="0" err="1" smtClean="0"/>
              <a:t>TrEC</a:t>
            </a:r>
            <a:r>
              <a:rPr lang="en-US" sz="1700" dirty="0" smtClean="0"/>
              <a:t> data from the 4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wave</a:t>
            </a:r>
            <a:endParaRPr lang="ru-RU" sz="1700" b="0" dirty="0"/>
          </a:p>
        </p:txBody>
      </p:sp>
    </p:spTree>
    <p:extLst>
      <p:ext uri="{BB962C8B-B14F-4D97-AF65-F5344CB8AC3E}">
        <p14:creationId xmlns:p14="http://schemas.microsoft.com/office/powerpoint/2010/main" val="4455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7571184" cy="108012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PROBABILITY OF PATHWAY CHOICE BY RESIDENCE AND BACKGROUND</a:t>
            </a:r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52" y="6095037"/>
            <a:ext cx="806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cs typeface="Times New Roman" pitchFamily="18" charset="0"/>
              </a:rPr>
              <a:t>horizontal dotted lines </a:t>
            </a:r>
            <a:r>
              <a:rPr lang="en-US" sz="1200" dirty="0" smtClean="0">
                <a:cs typeface="Times New Roman" pitchFamily="18" charset="0"/>
              </a:rPr>
              <a:t>– unconditional probabilities of pathway choice</a:t>
            </a:r>
          </a:p>
        </p:txBody>
      </p:sp>
      <p:pic>
        <p:nvPicPr>
          <p:cNvPr id="2050" name="Picture 2" descr="C:\Users\Gordey\Dropbox\bypass_article\new_calculations\graphs\edupat2_ses2_residence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188000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ordey\Dropbox\bypass_article\new_calculations\graphs\edupat2_ses2_residence_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1188000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ordey\Dropbox\bypass_article\new_calculations\graphs\edupat2_ses2_residence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00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Gordey\Dropbox\bypass_article\new_calculations\graphs\edupat2_ses2_residence_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600000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9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Pathways by RESIDENCE and background: highlights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355160" cy="4373563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dirty="0" smtClean="0"/>
              <a:t>children from less developed areas appear to enjoy advantage in direct access to state-funded fulltime HE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although it could be that it is the only type of higher education they can afford…</a:t>
            </a:r>
            <a:r>
              <a:rPr lang="en-US" sz="1700" dirty="0"/>
              <a:t> </a:t>
            </a:r>
            <a:r>
              <a:rPr lang="en-US" sz="1700" dirty="0" smtClean="0"/>
              <a:t>(mind the opposite situation with regard to privately funded fulltime HE)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endParaRPr lang="en-US" sz="1700" dirty="0"/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dirty="0" smtClean="0"/>
              <a:t>secondary effects of social background appear to weaken in cities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although it mostly concerns representation in VE</a:t>
            </a:r>
            <a:endParaRPr lang="en-US" sz="1700" dirty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besides, </a:t>
            </a:r>
            <a:r>
              <a:rPr lang="en-US" sz="1700" dirty="0"/>
              <a:t>the reduction in inequality is not </a:t>
            </a:r>
            <a:r>
              <a:rPr lang="en-US" sz="1700" dirty="0" smtClean="0"/>
              <a:t>statistically substantial</a:t>
            </a:r>
            <a:endParaRPr lang="en-US" sz="1700" dirty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endParaRPr lang="en-US" sz="1700" dirty="0"/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C00000"/>
                </a:solidFill>
              </a:rPr>
              <a:t>VE-HE </a:t>
            </a:r>
            <a:r>
              <a:rPr lang="en-US" sz="1700" dirty="0" smtClean="0">
                <a:solidFill>
                  <a:srgbClr val="C00000"/>
                </a:solidFill>
              </a:rPr>
              <a:t>pathway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selection into this pathway appears to be equally sensitive to social background regardless of the area (although this conclusion rests on statistically insignificant results)</a:t>
            </a:r>
          </a:p>
        </p:txBody>
      </p:sp>
    </p:spTree>
    <p:extLst>
      <p:ext uri="{BB962C8B-B14F-4D97-AF65-F5344CB8AC3E}">
        <p14:creationId xmlns:p14="http://schemas.microsoft.com/office/powerpoint/2010/main" val="5438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VE-HE </a:t>
            </a:r>
            <a:r>
              <a:rPr lang="en-US" sz="1800" dirty="0"/>
              <a:t>pathway </a:t>
            </a:r>
            <a:r>
              <a:rPr lang="en-US" sz="1800" dirty="0" smtClean="0"/>
              <a:t>– </a:t>
            </a:r>
            <a:r>
              <a:rPr lang="en-US" sz="1800" dirty="0"/>
              <a:t>a route to social mobility or reproduction of social inequality</a:t>
            </a:r>
            <a:r>
              <a:rPr lang="en-US" sz="1800" dirty="0" smtClean="0"/>
              <a:t>?</a:t>
            </a:r>
            <a:endParaRPr lang="en-US" sz="1800" b="0" dirty="0"/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0" dirty="0" smtClean="0"/>
              <a:t>whereas </a:t>
            </a:r>
            <a:r>
              <a:rPr lang="en-US" sz="1800" b="0" dirty="0"/>
              <a:t>the pathway </a:t>
            </a:r>
            <a:r>
              <a:rPr lang="en-US" sz="1800" b="0" dirty="0" smtClean="0"/>
              <a:t>indeed eases </a:t>
            </a:r>
            <a:r>
              <a:rPr lang="en-US" sz="1800" b="0" dirty="0"/>
              <a:t>access to HE </a:t>
            </a:r>
            <a:r>
              <a:rPr lang="en-US" sz="1800" b="0" dirty="0" smtClean="0"/>
              <a:t>for </a:t>
            </a:r>
            <a:r>
              <a:rPr lang="en-US" sz="1800" b="0" dirty="0"/>
              <a:t>children </a:t>
            </a:r>
            <a:r>
              <a:rPr lang="en-US" sz="1800" b="0" dirty="0" smtClean="0"/>
              <a:t>of </a:t>
            </a:r>
            <a:r>
              <a:rPr lang="en-US" sz="1800" b="0" dirty="0"/>
              <a:t>less educated parents, </a:t>
            </a:r>
            <a:r>
              <a:rPr lang="en-US" sz="1800" b="0" i="1" dirty="0">
                <a:solidFill>
                  <a:srgbClr val="C00000"/>
                </a:solidFill>
              </a:rPr>
              <a:t>the ones </a:t>
            </a:r>
            <a:r>
              <a:rPr lang="en-US" sz="1800" b="0" i="1" dirty="0" smtClean="0">
                <a:solidFill>
                  <a:srgbClr val="C00000"/>
                </a:solidFill>
              </a:rPr>
              <a:t>who appear to </a:t>
            </a:r>
            <a:r>
              <a:rPr lang="en-US" sz="1800" b="0" i="1" dirty="0">
                <a:solidFill>
                  <a:srgbClr val="C00000"/>
                </a:solidFill>
              </a:rPr>
              <a:t>benefit the most are </a:t>
            </a:r>
            <a:r>
              <a:rPr lang="en-US" sz="1800" b="0" i="1" dirty="0" smtClean="0">
                <a:solidFill>
                  <a:srgbClr val="C00000"/>
                </a:solidFill>
              </a:rPr>
              <a:t>low performing </a:t>
            </a:r>
            <a:r>
              <a:rPr lang="en-US" sz="1800" b="0" i="1" dirty="0">
                <a:solidFill>
                  <a:srgbClr val="C00000"/>
                </a:solidFill>
              </a:rPr>
              <a:t>children of more educated </a:t>
            </a:r>
            <a:r>
              <a:rPr lang="en-US" sz="1800" b="0" i="1" dirty="0" smtClean="0">
                <a:solidFill>
                  <a:srgbClr val="C00000"/>
                </a:solidFill>
              </a:rPr>
              <a:t>parents!</a:t>
            </a:r>
            <a:endParaRPr lang="en-US" sz="1800" b="0" i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en-US" sz="1800" b="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RRA theory</a:t>
            </a:r>
            <a:endParaRPr lang="en-US" sz="18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consistent </a:t>
            </a:r>
            <a:r>
              <a:rPr lang="en-US" sz="1800" b="0" dirty="0"/>
              <a:t>with evidence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0" dirty="0" smtClean="0"/>
              <a:t>strong </a:t>
            </a:r>
            <a:r>
              <a:rPr lang="en-US" sz="1800" b="0" dirty="0"/>
              <a:t>presence of secondary effects of social background</a:t>
            </a:r>
          </a:p>
          <a:p>
            <a:pPr>
              <a:spcBef>
                <a:spcPts val="0"/>
              </a:spcBef>
            </a:pPr>
            <a:endParaRPr lang="en-US" sz="1800" b="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CA theory</a:t>
            </a:r>
            <a:endParaRPr lang="en-US" sz="18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consistent </a:t>
            </a:r>
            <a:r>
              <a:rPr lang="en-US" sz="1800" b="0" dirty="0"/>
              <a:t>with evidence (albeit </a:t>
            </a:r>
            <a:r>
              <a:rPr lang="en-US" sz="1800" b="0" dirty="0" smtClean="0"/>
              <a:t>less </a:t>
            </a:r>
            <a:r>
              <a:rPr lang="en-US" sz="1800" b="0" dirty="0"/>
              <a:t>robust)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0" dirty="0" smtClean="0"/>
              <a:t>secondary </a:t>
            </a:r>
            <a:r>
              <a:rPr lang="en-US" sz="1800" b="0" dirty="0"/>
              <a:t>effects of social background tend to increase in case of exposure to disadvantage</a:t>
            </a:r>
          </a:p>
          <a:p>
            <a:pPr>
              <a:spcBef>
                <a:spcPts val="0"/>
              </a:spcBef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224143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 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Policy implications</a:t>
            </a:r>
            <a:endParaRPr lang="en-US" sz="1800" b="0" dirty="0"/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b="0" dirty="0" smtClean="0"/>
              <a:t>the </a:t>
            </a:r>
            <a:r>
              <a:rPr lang="en-US" sz="1800" b="0" dirty="0"/>
              <a:t>system of USE was implemented with explicit </a:t>
            </a:r>
            <a:r>
              <a:rPr lang="en-US" sz="1800" b="0" dirty="0" smtClean="0"/>
              <a:t>purposes</a:t>
            </a: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/>
              <a:t>promoting </a:t>
            </a:r>
            <a:r>
              <a:rPr lang="en-US" sz="1800" dirty="0"/>
              <a:t>equality of opportunity in access to HE</a:t>
            </a:r>
            <a:r>
              <a:rPr lang="en-US" sz="1800" b="0" dirty="0"/>
              <a:t> (</a:t>
            </a:r>
            <a:r>
              <a:rPr lang="en-US" sz="1800" b="0" dirty="0" smtClean="0"/>
              <a:t>eradicating arbitrariness </a:t>
            </a:r>
            <a:r>
              <a:rPr lang="en-US" sz="1800" b="0" dirty="0"/>
              <a:t>of admissions to </a:t>
            </a:r>
            <a:r>
              <a:rPr lang="en-US" sz="1800" b="0" dirty="0" smtClean="0"/>
              <a:t>HE, including </a:t>
            </a:r>
            <a:r>
              <a:rPr lang="en-US" sz="1800" b="0" dirty="0"/>
              <a:t>the system of pre-HE </a:t>
            </a:r>
            <a:r>
              <a:rPr lang="en-US" sz="1800" b="0" dirty="0" smtClean="0"/>
              <a:t>training, private tutoring, etc.)</a:t>
            </a: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en-US" sz="1800" dirty="0" smtClean="0"/>
              <a:t>promoting </a:t>
            </a:r>
            <a:r>
              <a:rPr lang="en-US" sz="1800" dirty="0"/>
              <a:t>efficiency of the educational system</a:t>
            </a:r>
            <a:r>
              <a:rPr lang="en-US" sz="1800" b="0" dirty="0"/>
              <a:t> </a:t>
            </a:r>
            <a:r>
              <a:rPr lang="en-US" sz="1800" b="0" dirty="0" smtClean="0"/>
              <a:t>(meritocracy)</a:t>
            </a:r>
            <a:endParaRPr lang="en-US" sz="1800" b="0" dirty="0"/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b="0" dirty="0" smtClean="0">
                <a:solidFill>
                  <a:srgbClr val="C00000"/>
                </a:solidFill>
              </a:rPr>
              <a:t>both </a:t>
            </a:r>
            <a:r>
              <a:rPr lang="en-US" sz="1800" b="0" dirty="0">
                <a:solidFill>
                  <a:srgbClr val="C00000"/>
                </a:solidFill>
              </a:rPr>
              <a:t>functions appear to be under threat due to </a:t>
            </a:r>
            <a:r>
              <a:rPr lang="en-US" sz="1800" b="0" dirty="0" smtClean="0">
                <a:solidFill>
                  <a:srgbClr val="C00000"/>
                </a:solidFill>
              </a:rPr>
              <a:t>'attractive</a:t>
            </a:r>
            <a:r>
              <a:rPr lang="en-US" sz="1800" b="0" dirty="0">
                <a:solidFill>
                  <a:srgbClr val="C00000"/>
                </a:solidFill>
              </a:rPr>
              <a:t>' features of VE-to-HE pathway as it currently exists in Russia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sz="1800" b="0" dirty="0" smtClean="0"/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Possible challenge </a:t>
            </a:r>
          </a:p>
          <a:p>
            <a:pPr marL="285750" indent="-285750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en-US" sz="1800" b="0" dirty="0" smtClean="0"/>
              <a:t>VE </a:t>
            </a:r>
            <a:r>
              <a:rPr lang="en-US" sz="1800" b="0" dirty="0"/>
              <a:t>and (lower quality) HE providers could have a serious stake in </a:t>
            </a:r>
            <a:r>
              <a:rPr lang="en-US" sz="1800" b="0" dirty="0" smtClean="0"/>
              <a:t>maintaining the </a:t>
            </a:r>
            <a:r>
              <a:rPr lang="en-US" sz="1800" b="0" dirty="0"/>
              <a:t>status quo, because </a:t>
            </a:r>
            <a:r>
              <a:rPr lang="en-US" sz="1800" b="0" dirty="0" smtClean="0"/>
              <a:t>VE-HE </a:t>
            </a:r>
            <a:r>
              <a:rPr lang="en-US" sz="1800" b="0" dirty="0"/>
              <a:t>pathway </a:t>
            </a:r>
            <a:r>
              <a:rPr lang="en-US" sz="1800" b="0" dirty="0" smtClean="0"/>
              <a:t>maintains</a:t>
            </a:r>
            <a:br>
              <a:rPr lang="en-US" sz="1800" b="0" dirty="0" smtClean="0"/>
            </a:br>
            <a:r>
              <a:rPr lang="en-US" sz="1800" b="0" dirty="0" smtClean="0"/>
              <a:t>their survival (competition for students and funding)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227421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en-US" dirty="0"/>
              <a:t>LIMITATIONS AND </a:t>
            </a:r>
            <a:r>
              <a:rPr lang="en-US" dirty="0" smtClean="0"/>
              <a:t>VENUES OF </a:t>
            </a:r>
            <a:r>
              <a:rPr lang="en-US" dirty="0"/>
              <a:t>FUTURE RESEARCH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700" dirty="0"/>
              <a:t>sample attrition</a:t>
            </a:r>
          </a:p>
          <a:p>
            <a:pPr marL="285750" indent="-28575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700" b="0" dirty="0" smtClean="0"/>
              <a:t>statistical </a:t>
            </a:r>
            <a:r>
              <a:rPr lang="en-US" sz="1700" b="0" dirty="0"/>
              <a:t>power and validity of results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1700" b="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700" dirty="0"/>
              <a:t>background information</a:t>
            </a:r>
          </a:p>
          <a:p>
            <a:pPr marL="285750" indent="-28575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700" b="0" dirty="0" smtClean="0"/>
              <a:t>TIMSS/PISA – </a:t>
            </a:r>
            <a:r>
              <a:rPr lang="en-US" sz="1700" b="0" dirty="0"/>
              <a:t>very limited</a:t>
            </a:r>
          </a:p>
          <a:p>
            <a:pPr marL="285750" indent="-28575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700" b="0" dirty="0" smtClean="0"/>
              <a:t>other </a:t>
            </a:r>
            <a:r>
              <a:rPr lang="en-US" sz="1700" b="0" dirty="0" err="1" smtClean="0"/>
              <a:t>TrEC</a:t>
            </a:r>
            <a:r>
              <a:rPr lang="en-US" sz="1700" b="0" dirty="0" smtClean="0"/>
              <a:t> waves – severe attrition and a </a:t>
            </a:r>
            <a:r>
              <a:rPr lang="en-US" sz="1700" b="0" dirty="0"/>
              <a:t>lot of missing information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1700" b="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700" dirty="0"/>
              <a:t>future </a:t>
            </a:r>
            <a:r>
              <a:rPr lang="en-US" sz="1700" dirty="0" smtClean="0"/>
              <a:t>waves</a:t>
            </a:r>
          </a:p>
          <a:p>
            <a:pPr marL="285750" indent="-28575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700" b="0" dirty="0" smtClean="0"/>
              <a:t>from </a:t>
            </a:r>
            <a:r>
              <a:rPr lang="en-US" sz="1700" b="0" dirty="0"/>
              <a:t>aspirations to actually fulfilled strategies</a:t>
            </a:r>
          </a:p>
          <a:p>
            <a:pPr marL="285750" indent="-28575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700" b="0" dirty="0" smtClean="0"/>
              <a:t>more </a:t>
            </a:r>
            <a:r>
              <a:rPr lang="en-US" sz="1700" b="0" dirty="0"/>
              <a:t>information on the </a:t>
            </a:r>
            <a:r>
              <a:rPr lang="en-US" sz="1700" b="0" dirty="0" smtClean="0"/>
              <a:t>‘quality’ </a:t>
            </a:r>
            <a:r>
              <a:rPr lang="en-US" sz="1700" b="0" dirty="0"/>
              <a:t>of choice and its impact on labor market outcomes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1700" b="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700" dirty="0"/>
              <a:t>qualitative research</a:t>
            </a:r>
          </a:p>
          <a:p>
            <a:pPr marL="285750" indent="-28575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700" b="0" dirty="0" smtClean="0"/>
              <a:t>in-depth </a:t>
            </a:r>
            <a:r>
              <a:rPr lang="en-US" sz="1700" b="0" dirty="0"/>
              <a:t>information to explicate the true motives and strategies of children and parents finding </a:t>
            </a:r>
            <a:r>
              <a:rPr lang="en-US" sz="1700" b="0" dirty="0" smtClean="0"/>
              <a:t>themselves </a:t>
            </a:r>
            <a:r>
              <a:rPr lang="en-US" sz="1700" b="0" dirty="0"/>
              <a:t>in different circumstances (e.g. lack of </a:t>
            </a:r>
            <a:r>
              <a:rPr lang="en-US" sz="1700" b="0" dirty="0" smtClean="0"/>
              <a:t>motivation </a:t>
            </a:r>
            <a:r>
              <a:rPr lang="en-US" sz="1700" b="0" dirty="0"/>
              <a:t>and ability in advantaged backgrounds)</a:t>
            </a:r>
          </a:p>
        </p:txBody>
      </p:sp>
    </p:spTree>
    <p:extLst>
      <p:ext uri="{BB962C8B-B14F-4D97-AF65-F5344CB8AC3E}">
        <p14:creationId xmlns:p14="http://schemas.microsoft.com/office/powerpoint/2010/main" val="41820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1640" y="3573016"/>
            <a:ext cx="5791200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THANK YOU!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9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APPENDIX 1: MODEL </a:t>
            </a:r>
            <a:br>
              <a:rPr lang="en-US" dirty="0" smtClean="0"/>
            </a:br>
            <a:r>
              <a:rPr lang="en-US" dirty="0" smtClean="0"/>
              <a:t>ABILITY X BACKGROUND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47725"/>
            <a:ext cx="7272808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Multinomial logistic regression                   Number of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=       3547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               Wald chi2(24)   =     652.01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&gt; chi2     =     0.0000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pseudolikelihood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= -5086.4893                 Pseudo R2       =     0.0831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               Robust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edupat2 |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free_fulltime_HE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|  (base outcome)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paid_fulltime_HE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-.7972342   .9829662    -0.81   0.417    -2.723813    1.129344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npach_TIMSSsci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-.0082506   .0013842    -5.96   0.000    -.0109637   -.0055375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ses2#c.npach_TIMSSsci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 .0012559   .0017321     0.73   0.468    -.0021391    .0046508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1.npsex |   .2057737   .1034778     1.99   0.047      .002961    .4085864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towns (100K-680K)  |   .3024208   .1199545     2.52   0.012     .0673143    .5375273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cities (&gt;680K)  |    .546889   .1353062     4.04   0.000     .2816937    .8120843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_cons |   3.896142   .7782863     5.01   </a:t>
            </a: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0.000     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2.370729    5.421555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-2.025109   1.034201    -1.96   0.050    -4.052106    .0018889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npach_TIMSSsci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-.0160933   .0012838   -12.54   0.000    -.0186095    -.013577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ses2#c.npach_TIMSSsci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 .0011737    .001865     0.63   0.529    -.0024817    .0048291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1.npsex |  -.7295199   .1076131    -6.78   0.000    -.9404376   -.5186022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towns (100K-680K)  |   .1296843    .120747     1.07   0.283    -.1069754     .366344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cities (&gt;680K)  |   .2640175   .1443969     1.83   0.067    -.0189953    .5470303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_cons |   9.431253   .7115068    13.26   0.000     8.036725    10.82578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----------------------+----------------------------------------------------------------</a:t>
            </a:r>
            <a:endParaRPr lang="en-US" sz="7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r>
              <a:rPr lang="en-US" dirty="0"/>
              <a:t>APPENDIX 1: MODEL </a:t>
            </a:r>
            <a:br>
              <a:rPr lang="en-US" dirty="0"/>
            </a:br>
            <a:r>
              <a:rPr lang="en-US" dirty="0"/>
              <a:t>ABILITY X BACKGROUND </a:t>
            </a:r>
            <a:r>
              <a:rPr lang="en-US" dirty="0" smtClean="0"/>
              <a:t>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776864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continued: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----------------------+----------------------------------------------------------------</a:t>
            </a: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HE_after_fulltime_VE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-.1763999   .9898041    -0.18   0.859     -2.11638     1.76358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npach_TIMSSsci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-.0127766   .0012836    -9.95   0.000    -.0152924   -.0102609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ses2#c.npach_TIMSSsci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-.0013448   .0017717    -0.76   0.448    -.0048173    .0021278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1.npsex |  -.1439104   .1072193    -1.34   0.180    -.3540565    .0662356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towns (100K-680K)  |   .1235461   .1232659     1.00   0.316    -.1180505    .3651428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cities (&gt;680K)  |   .4832961   .1405122     3.44   0.001     .2078972    .7586949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_cons |    7.04673   .7161932     9.84   0.000     5.643017    8.450443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other_pathways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-2.479125   1.159428    -2.14   0.032    -4.751562   -.2066886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npach_TIMSSsci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-.0140755   .0015224    -9.25   0.000    -.0170594   -.0110915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ses2#c.npach_TIMSSsci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higher (min HE)  |   .0031892   .0020932     1.52   0.128    -.0009134    .0072917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1.npsex |  -.4550298   .1256009    -3.62   0.000    -.7012031   -.2088565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towns (100K-680K)  |  -.1099779   .1452462    -0.76   0.449    -.3946552    .1746995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cities (&gt;680K)  |   .3446081   .1621344     2.13   0.034     .0268305    .6623857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_cons |   7.403879   .8302606     8.92   0.000     5.776598     9.03116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testparm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1o.ses2#c.npach_TIMSSsci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( 1)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free_fulltime_HE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]1o.ses2#co.npach_TIMSSsci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( 2)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paid_fulltime_HE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]1.ses2#c.npach_TIMSSsci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( 3)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]1.ses2#c.npach_TIMSSsci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( 4)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HE_after_fulltime_VE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]1.ses2#c.npach_TIMSSsci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( 5)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other_pathways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]1.ses2#c.npach_TIMSSsci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Constraint 1 dropped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chi2(  4) =    5.99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&gt; chi2 =    0.1996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en-US" dirty="0"/>
              <a:t>APPENDIX 2: MODEL </a:t>
            </a:r>
            <a:br>
              <a:rPr lang="en-US" dirty="0"/>
            </a:br>
            <a:r>
              <a:rPr lang="en-US" dirty="0"/>
              <a:t>residence X </a:t>
            </a:r>
            <a:r>
              <a:rPr lang="en-US" dirty="0" smtClean="0"/>
              <a:t>BACKGROUND (1)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47725"/>
            <a:ext cx="7272808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Multinomial logistic regression                   Number of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=       3547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               Wald chi2(28)   =     720.23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&gt; chi2     =     0.0000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pseudolikelihood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= -5048.9238                 Pseudo R2       =     0.0899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               Robust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edupat2 |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free_fulltime_HE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|  (base outcome)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paid_fulltime_HE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higher (min HE)  |   .1166253   .1755851     0.66   0.507    -.2275151    .4607657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towns (100K-680K)  |   .4770876   .1879996     2.54   0.011     .1086153      .84556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cities (&gt;680K)  |   .7298727   .2277626     3.20   0.001     .2834662    1.176279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ses2#residence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higher (min HE)#towns (100K-680K)  |  -.3002909   .2426006    -1.24   0.216    -.7757794    .1751975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higher (min HE)#cities (&gt;680K)  |  -.2834596    .282667    -1.00   0.316    -.8374768    .2705577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1.npsex |   .2404317   .1035811     2.32   0.020     .0374164     .443447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npach_TIMSSmat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-.0076437   .0007717    -9.90   0.000    -.0091562   -.0061312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_cons |   3.434868   .4509541     7.62   0.000     2.551015    4.318722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higher (min HE)  |  -1.387402   .1804072    -7.69   0.000    -1.740993    -1.03381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towns (100K-680K)  |   .1616102   .1624667     0.99   0.320    -.1568187    .4800391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cities (&gt;680K)  |   .2220842   .2105141     1.05   0.291    -.1905158    .6346842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ses2#residence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higher (min HE)#towns (100K-680K)  |  -.0345694   .2556551    -0.14   0.892    -.5356442    .4665053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higher (min HE)#cities (&gt;680K)  |   .1763234   .3008195     0.59   0.558    -.4132721    .7659189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1.npsex |  -.6369246   .1080129    -5.90   0.000     -.848626   -.4252233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npach_TIMSSmat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 -.015553   .0008309   -18.72   0.000    -.0171815   -.0139245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_cons |   9.051067   .4617622    19.60   0.000      8.14603    9.956104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-----------------------------------+----------------------------------------------------------------</a:t>
            </a:r>
            <a:endParaRPr lang="en-US" sz="7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en-US" dirty="0"/>
              <a:t>APPENDIX 2: MODEL </a:t>
            </a:r>
            <a:br>
              <a:rPr lang="en-US" dirty="0"/>
            </a:br>
            <a:r>
              <a:rPr lang="en-US" dirty="0"/>
              <a:t>residence X </a:t>
            </a:r>
            <a:r>
              <a:rPr lang="en-US" dirty="0" smtClean="0"/>
              <a:t>BACKGROUND (2)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47725"/>
            <a:ext cx="7272808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continued: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-----------------------------------+----------------------------------------------------------------</a:t>
            </a: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HE_after_fulltime_VE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higher (min HE)  |  -.8381921   .1757742    -4.77   0.000    -1.182703   -.4936811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towns (100K-680K)  |   .1766582   .1719964     1.03   0.304    -.1604485    .5137649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cities (&gt;680K)  |   .4444849   .2130225     2.09   0.037     .0269685    .8620014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ses2#residence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higher (min HE)#towns (100K-680K)  |  -.0764732   .2504928    -0.31   0.760    -.5674301    .4144837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higher (min HE)#cities (&gt;680K)  |    .124619   .2891746     0.43   0.667    -.4421529    .6913909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1.npsex |  -.0703062   .1080667    -0.65   0.515    -.2821131    .1415007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npach_TIMSSmat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-.0136072   .0008261   -16.47   0.000    -.0152264    -.011988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_cons |   7.389425   .4619181    16.00   0.000     6.484082    8.294768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-----------------------------------+----------------------------------------------------------------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other_pathways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ses2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higher (min HE)  |  -.8866288    .201785    -4.39   0.000     -1.28212   -.4911375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towns (100K-680K)  |  -.2962361   .2080943    -1.42   0.155    -.7040934    .1116212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cities (&gt;680K)  |   .3926797   .2366056     1.66   0.097    -.0710587    .8564181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ses2#residence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higher (min HE)#towns (100K-680K)  |   .4323551   .2974325     1.45   0.146     -.150602    1.015312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higher (min HE)#cities (&gt;680K)  |  -.0063177   .3308523    -0.02   0.985    -.6547764     .642141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      |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1.npsex |  -.3890264   .1260242    -3.09   0.002    -.6360292   -.1420236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npach_TIMSSmat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|  -.0121758   .0010274   -11.85   0.000    -.0141894   -.0101622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                  _cons |   6.394127   .5601356    11.42   0.000     5.296281    7.491972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35080" cy="1371600"/>
          </a:xfrm>
        </p:spPr>
        <p:txBody>
          <a:bodyPr/>
          <a:lstStyle/>
          <a:p>
            <a:r>
              <a:rPr lang="en-US" dirty="0" smtClean="0"/>
              <a:t>STRUCTURE OF PRESENTATION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endParaRPr lang="en-US" sz="1800" b="1" dirty="0" smtClean="0"/>
          </a:p>
          <a:p>
            <a:pPr marL="914400" lvl="1" indent="-457200">
              <a:spcBef>
                <a:spcPts val="0"/>
              </a:spcBef>
              <a:buAutoNum type="arabicPeriod"/>
            </a:pPr>
            <a:r>
              <a:rPr lang="en-US" sz="1800" b="1" dirty="0" smtClean="0"/>
              <a:t>Brief review of existing literature</a:t>
            </a:r>
          </a:p>
          <a:p>
            <a:pPr marL="914400" lvl="1" indent="-457200">
              <a:spcBef>
                <a:spcPts val="0"/>
              </a:spcBef>
              <a:buAutoNum type="arabicPeriod"/>
            </a:pPr>
            <a:endParaRPr lang="en-US" sz="1800" dirty="0" smtClean="0"/>
          </a:p>
          <a:p>
            <a:pPr marL="1600200" lvl="2" indent="-457200">
              <a:spcBef>
                <a:spcPts val="0"/>
              </a:spcBef>
              <a:buAutoNum type="arabicPeriod"/>
            </a:pPr>
            <a:r>
              <a:rPr lang="en-US" dirty="0" smtClean="0"/>
              <a:t>what we already know from existing evidence </a:t>
            </a:r>
            <a:br>
              <a:rPr lang="en-US" dirty="0" smtClean="0"/>
            </a:br>
            <a:r>
              <a:rPr lang="en-US" dirty="0" smtClean="0"/>
              <a:t>in other countries</a:t>
            </a:r>
            <a:endParaRPr lang="ru-RU" dirty="0" smtClean="0"/>
          </a:p>
          <a:p>
            <a:pPr marL="1600200" lvl="2" indent="-457200">
              <a:spcBef>
                <a:spcPts val="0"/>
              </a:spcBef>
              <a:buAutoNum type="arabicPeriod"/>
            </a:pPr>
            <a:endParaRPr lang="en-US" dirty="0" smtClean="0"/>
          </a:p>
          <a:p>
            <a:pPr marL="1600200" lvl="2" indent="-457200">
              <a:spcBef>
                <a:spcPts val="0"/>
              </a:spcBef>
              <a:buAutoNum type="arabicPeriod"/>
            </a:pPr>
            <a:r>
              <a:rPr lang="en-US" dirty="0" smtClean="0"/>
              <a:t>what can we additionally learn from Russia?</a:t>
            </a:r>
            <a:endParaRPr lang="ru-RU" dirty="0" smtClean="0"/>
          </a:p>
          <a:p>
            <a:pPr marL="1600200" lvl="2" indent="-457200">
              <a:spcBef>
                <a:spcPts val="0"/>
              </a:spcBef>
              <a:buAutoNum type="arabicPeriod"/>
            </a:pPr>
            <a:endParaRPr lang="en-US" dirty="0" smtClean="0"/>
          </a:p>
          <a:p>
            <a:pPr marL="914400" lvl="1" indent="-457200">
              <a:spcBef>
                <a:spcPts val="0"/>
              </a:spcBef>
              <a:buAutoNum type="arabicPeriod"/>
            </a:pPr>
            <a:r>
              <a:rPr lang="en-US" sz="1800" b="1" dirty="0" smtClean="0"/>
              <a:t>Theoretical underpinnings &amp; hypotheses</a:t>
            </a:r>
            <a:endParaRPr lang="ru-RU" sz="1800" b="1" dirty="0" smtClean="0"/>
          </a:p>
          <a:p>
            <a:pPr marL="914400" lvl="1" indent="-457200">
              <a:spcBef>
                <a:spcPts val="0"/>
              </a:spcBef>
              <a:buAutoNum type="arabicPeriod"/>
            </a:pPr>
            <a:endParaRPr lang="en-US" sz="1800" dirty="0" smtClean="0"/>
          </a:p>
          <a:p>
            <a:pPr marL="914400" lvl="1" indent="-457200">
              <a:spcBef>
                <a:spcPts val="0"/>
              </a:spcBef>
              <a:buAutoNum type="arabicPeriod"/>
            </a:pPr>
            <a:r>
              <a:rPr lang="en-US" sz="1800" b="1" dirty="0" smtClean="0"/>
              <a:t>Empirical findings</a:t>
            </a:r>
            <a:endParaRPr lang="ru-RU" sz="1800" b="1" dirty="0" smtClean="0"/>
          </a:p>
          <a:p>
            <a:pPr marL="914400" lvl="1" indent="-457200">
              <a:spcBef>
                <a:spcPts val="0"/>
              </a:spcBef>
              <a:buAutoNum type="arabicPeriod"/>
            </a:pPr>
            <a:endParaRPr lang="en-US" sz="1800" dirty="0" smtClean="0"/>
          </a:p>
          <a:p>
            <a:pPr marL="914400" lvl="1" indent="-457200">
              <a:spcBef>
                <a:spcPts val="0"/>
              </a:spcBef>
              <a:buAutoNum type="arabicPeriod"/>
            </a:pPr>
            <a:r>
              <a:rPr lang="en-US" sz="1800" b="1" dirty="0" smtClean="0"/>
              <a:t>Conclusions &amp; venues of further inquiries</a:t>
            </a:r>
          </a:p>
        </p:txBody>
      </p:sp>
    </p:spTree>
    <p:extLst>
      <p:ext uri="{BB962C8B-B14F-4D97-AF65-F5344CB8AC3E}">
        <p14:creationId xmlns:p14="http://schemas.microsoft.com/office/powerpoint/2010/main" val="29800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en-US" dirty="0"/>
              <a:t>APPENDIX 2: MODEL </a:t>
            </a:r>
            <a:br>
              <a:rPr lang="en-US" dirty="0"/>
            </a:br>
            <a:r>
              <a:rPr lang="en-US" dirty="0"/>
              <a:t>residence X </a:t>
            </a:r>
            <a:r>
              <a:rPr lang="en-US" dirty="0" smtClean="0"/>
              <a:t>BACKGROUND (3)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47725"/>
            <a:ext cx="7272808" cy="4373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continued: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testparm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i.ses2#i.residence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( 1)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free_fulltime_HE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]1o.ses2#2o.residence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( 2)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paid_fulltime_HE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]1.ses2#2.residence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( 3)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]1.ses2#2.residence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( 4)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HE_after_fulltime_VE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]1.ses2#2.residence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( 5)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other_pathways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]1.ses2#2.residence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( 6)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free_fulltime_HE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]1o.ses2#3o.residence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( 7)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paid_fulltime_HE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]1.ses2#3.residence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( 8)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]1.ses2#3.residence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( 9)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HE_after_fulltime_VE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]1.ses2#3.residence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(10)  [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other_pathways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]1.ses2#3.residence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Constraint 1 dropped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Constraint 6 dropped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7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  chi2(  8) =    8.15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700" b="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700" b="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700" b="0" dirty="0">
                <a:latin typeface="Courier New" pitchFamily="49" charset="0"/>
                <a:cs typeface="Courier New" pitchFamily="49" charset="0"/>
              </a:rPr>
              <a:t> &gt; chi2 =    0.4191</a:t>
            </a:r>
          </a:p>
        </p:txBody>
      </p:sp>
    </p:spTree>
    <p:extLst>
      <p:ext uri="{BB962C8B-B14F-4D97-AF65-F5344CB8AC3E}">
        <p14:creationId xmlns:p14="http://schemas.microsoft.com/office/powerpoint/2010/main" val="1421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VE-HE </a:t>
            </a:r>
            <a:r>
              <a:rPr lang="en-US" dirty="0" smtClean="0"/>
              <a:t>PATHWAY: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RELEVANCE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83152" cy="4700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relevance of</a:t>
            </a:r>
            <a:r>
              <a:rPr lang="ru-RU" sz="1800" dirty="0" smtClean="0"/>
              <a:t> </a:t>
            </a:r>
            <a:r>
              <a:rPr lang="en-US" sz="1800" dirty="0" smtClean="0"/>
              <a:t>VE-HE </a:t>
            </a:r>
            <a:r>
              <a:rPr lang="en-US" sz="1800" dirty="0" smtClean="0"/>
              <a:t>pathway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facilitating access to higher education in the context educational expansion </a:t>
            </a:r>
            <a:r>
              <a:rPr lang="sv-SE" sz="1800" b="0" dirty="0" smtClean="0">
                <a:solidFill>
                  <a:schemeClr val="bg1">
                    <a:lumMod val="50000"/>
                  </a:schemeClr>
                </a:solidFill>
              </a:rPr>
              <a:t>(e.g. Bandias, Fuller </a:t>
            </a:r>
            <a:r>
              <a:rPr lang="sv-SE" sz="1800" b="0" dirty="0">
                <a:solidFill>
                  <a:schemeClr val="bg1">
                    <a:lumMod val="50000"/>
                  </a:schemeClr>
                </a:solidFill>
              </a:rPr>
              <a:t>&amp; Pfitzner, 2011; </a:t>
            </a:r>
            <a:r>
              <a:rPr lang="sv-SE" sz="1800" b="0" dirty="0" smtClean="0">
                <a:solidFill>
                  <a:schemeClr val="bg1">
                    <a:lumMod val="50000"/>
                  </a:schemeClr>
                </a:solidFill>
              </a:rPr>
              <a:t>Pilz </a:t>
            </a:r>
            <a:r>
              <a:rPr lang="sv-SE" sz="1800" b="0" dirty="0">
                <a:solidFill>
                  <a:schemeClr val="bg1">
                    <a:lumMod val="50000"/>
                  </a:schemeClr>
                </a:solidFill>
              </a:rPr>
              <a:t>2012</a:t>
            </a:r>
            <a:r>
              <a:rPr lang="sv-SE" sz="18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/>
              <a:t>f</a:t>
            </a:r>
            <a:r>
              <a:rPr lang="en-US" sz="1800" b="0" dirty="0" smtClean="0"/>
              <a:t>acilitating social mobility by allowing more flexibility in educational careers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(e.g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Field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Kuczera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Pont 2007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Werfhorst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Mijs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2010)</a:t>
            </a:r>
          </a:p>
        </p:txBody>
      </p:sp>
    </p:spTree>
    <p:extLst>
      <p:ext uri="{BB962C8B-B14F-4D97-AF65-F5344CB8AC3E}">
        <p14:creationId xmlns:p14="http://schemas.microsoft.com/office/powerpoint/2010/main" val="33523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VE-HE </a:t>
            </a:r>
            <a:r>
              <a:rPr lang="en-US" dirty="0" smtClean="0"/>
              <a:t>PATHWAY: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CHALLENGES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700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substantial entry barriers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strong </a:t>
            </a:r>
            <a:r>
              <a:rPr lang="en-US" sz="1800" b="0" dirty="0"/>
              <a:t>institutional </a:t>
            </a:r>
            <a:r>
              <a:rPr lang="en-US" sz="1800" b="0" dirty="0" smtClean="0"/>
              <a:t>barriers, competency-based </a:t>
            </a:r>
            <a:r>
              <a:rPr lang="en-US" sz="1800" b="0" dirty="0"/>
              <a:t>orientation of VE versus theoretical academic orientation of HE, differences in approaches to teaching and assessment of progress</a:t>
            </a:r>
            <a:r>
              <a:rPr lang="en-US" sz="1800" b="0" dirty="0" smtClean="0"/>
              <a:t>, problematic credit transfers, etc.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(Brown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Moerkamp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Voncken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1999; Cantwell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Scevak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2004; Hodgson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Spours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2010; O’Shea,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Lysaght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Tanner 2012)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cultural </a:t>
            </a:r>
            <a:r>
              <a:rPr lang="en-US" sz="1800" b="0" dirty="0"/>
              <a:t>and psychological </a:t>
            </a:r>
            <a:r>
              <a:rPr lang="en-US" sz="1800" b="0" dirty="0" smtClean="0"/>
              <a:t>barriers associated with </a:t>
            </a:r>
            <a:r>
              <a:rPr lang="en-US" sz="1800" b="0" dirty="0"/>
              <a:t>economic pressures and previous experiences of average academic </a:t>
            </a:r>
            <a:r>
              <a:rPr lang="en-US" sz="1800" b="0" dirty="0" smtClean="0"/>
              <a:t>record </a:t>
            </a:r>
            <a:r>
              <a:rPr lang="en-US" sz="1800" b="0" dirty="0"/>
              <a:t>typical for the social composition of VE </a:t>
            </a:r>
            <a:r>
              <a:rPr lang="en-US" sz="1800" b="0" dirty="0" smtClean="0"/>
              <a:t>learners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(Cantwell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Scevak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2004; 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Aynsley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Crossouard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2010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40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VE-HE </a:t>
            </a:r>
            <a:r>
              <a:rPr lang="en-US" dirty="0" smtClean="0"/>
              <a:t>PATHWAY: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CHALLENGES 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questionable returns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increased risks of interrupted educational careers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(Brown et al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1999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difficulties securing adequate employment and generally modest labor </a:t>
            </a:r>
            <a:r>
              <a:rPr lang="en-US" sz="1800" b="0" dirty="0"/>
              <a:t>market returns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Büchel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Helberger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1995)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 smtClean="0"/>
              <a:t>generally lower </a:t>
            </a:r>
            <a:r>
              <a:rPr lang="en-US" sz="1800" b="0" dirty="0"/>
              <a:t>quality </a:t>
            </a:r>
            <a:r>
              <a:rPr lang="en-US" sz="1800" b="0" dirty="0" smtClean="0"/>
              <a:t>HE, </a:t>
            </a:r>
            <a:r>
              <a:rPr lang="en-US" sz="1800" b="0" dirty="0"/>
              <a:t>because VE institutions are often less organizationally connected to elite universities and because VE students </a:t>
            </a:r>
            <a:r>
              <a:rPr lang="en-US" sz="1800" b="0" dirty="0" smtClean="0"/>
              <a:t>tend </a:t>
            </a:r>
            <a:r>
              <a:rPr lang="en-US" sz="1800" b="0" dirty="0"/>
              <a:t>to self-select into less prestigious HE institutions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Hoelscher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, Hayward,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Ertl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Dunbar‐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Goddet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2008; 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Moodie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Wheelahan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2009; O’Shea et al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2012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12828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Autofit/>
          </a:bodyPr>
          <a:lstStyle/>
          <a:p>
            <a:r>
              <a:rPr lang="en-US" dirty="0" smtClean="0"/>
              <a:t>VE-HE </a:t>
            </a:r>
            <a:r>
              <a:rPr lang="en-US" dirty="0" smtClean="0"/>
              <a:t>PATHWAY and SOCIAL INEQUALITY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evidence from countries with both </a:t>
            </a:r>
            <a:r>
              <a:rPr lang="en-US" sz="1800" i="1" dirty="0" smtClean="0"/>
              <a:t>comprehensive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and </a:t>
            </a:r>
            <a:r>
              <a:rPr lang="en-US" sz="1800" i="1" dirty="0" smtClean="0"/>
              <a:t>tracked</a:t>
            </a:r>
            <a:r>
              <a:rPr lang="en-US" sz="1800" dirty="0" smtClean="0"/>
              <a:t> educational systems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/>
              <a:t>Australia: </a:t>
            </a:r>
            <a:r>
              <a:rPr lang="en-US" sz="1800" b="0" dirty="0" smtClean="0"/>
              <a:t>no </a:t>
            </a:r>
            <a:r>
              <a:rPr lang="en-US" sz="1800" b="0" dirty="0"/>
              <a:t>difference in social composition between students accessing HE via more traditional pathways and HE students with vocational backgrounds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Moodie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Wheelahan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2009)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/>
              <a:t>USA: </a:t>
            </a:r>
            <a:r>
              <a:rPr lang="en-US" sz="1800" b="0" dirty="0" smtClean="0"/>
              <a:t>similar findings when exploring transfers from </a:t>
            </a:r>
            <a:r>
              <a:rPr lang="en-US" sz="1800" b="0" dirty="0"/>
              <a:t>two-year community colleges to four-year </a:t>
            </a:r>
            <a:r>
              <a:rPr lang="en-US" sz="1800" b="0" dirty="0" smtClean="0"/>
              <a:t>colleges, when explicitly controlling </a:t>
            </a:r>
            <a:r>
              <a:rPr lang="en-US" sz="1800" b="0" dirty="0"/>
              <a:t>for previous academic record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(e.g. Dougherty &amp; </a:t>
            </a:r>
            <a:r>
              <a:rPr lang="en-US" sz="1800" b="0" dirty="0" err="1">
                <a:solidFill>
                  <a:schemeClr val="bg1">
                    <a:lumMod val="50000"/>
                  </a:schemeClr>
                </a:solidFill>
              </a:rPr>
              <a:t>Kienzl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2006)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/>
              <a:t>Netherlands:</a:t>
            </a:r>
            <a:r>
              <a:rPr lang="en-US" sz="1800" b="0" dirty="0" smtClean="0"/>
              <a:t> the likelihood of upward track mobility in school is positively associated with social background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Tieben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2011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11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Autofit/>
          </a:bodyPr>
          <a:lstStyle/>
          <a:p>
            <a:r>
              <a:rPr lang="en-US" dirty="0" smtClean="0"/>
              <a:t>VE-HE </a:t>
            </a:r>
            <a:r>
              <a:rPr lang="en-US" dirty="0" smtClean="0"/>
              <a:t>PATHWAY and SOCIAL INEQUALITY (2)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700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1800" dirty="0" smtClean="0"/>
              <a:t>Germany: a remarkable case</a:t>
            </a:r>
          </a:p>
          <a:p>
            <a:pPr marL="285750" indent="-285750">
              <a:spcBef>
                <a:spcPts val="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en-US" sz="1800" b="0" dirty="0" smtClean="0"/>
              <a:t>a handful of studies on ‘double qualifications’ (</a:t>
            </a:r>
            <a:r>
              <a:rPr lang="en-US" sz="1800" b="0" dirty="0" smtClean="0"/>
              <a:t>VE-HE </a:t>
            </a:r>
            <a:r>
              <a:rPr lang="en-US" sz="1800" b="0" dirty="0" smtClean="0"/>
              <a:t>pathway in Germany) </a:t>
            </a:r>
            <a:r>
              <a:rPr lang="de-DE" sz="1800" b="0" dirty="0">
                <a:solidFill>
                  <a:schemeClr val="bg1">
                    <a:lumMod val="50000"/>
                  </a:schemeClr>
                </a:solidFill>
              </a:rPr>
              <a:t>(Büchel &amp; </a:t>
            </a:r>
            <a:r>
              <a:rPr lang="de-DE" sz="1800" b="0" dirty="0" smtClean="0">
                <a:solidFill>
                  <a:schemeClr val="bg1">
                    <a:lumMod val="50000"/>
                  </a:schemeClr>
                </a:solidFill>
              </a:rPr>
              <a:t>Helberger </a:t>
            </a:r>
            <a:r>
              <a:rPr lang="de-DE" sz="1800" b="0" dirty="0">
                <a:solidFill>
                  <a:schemeClr val="bg1">
                    <a:lumMod val="50000"/>
                  </a:schemeClr>
                </a:solidFill>
              </a:rPr>
              <a:t>1995; Becker &amp; </a:t>
            </a:r>
            <a:r>
              <a:rPr lang="de-DE" sz="1800" b="0" dirty="0" smtClean="0">
                <a:solidFill>
                  <a:schemeClr val="bg1">
                    <a:lumMod val="50000"/>
                  </a:schemeClr>
                </a:solidFill>
              </a:rPr>
              <a:t>Hecken </a:t>
            </a:r>
            <a:r>
              <a:rPr lang="de-DE" sz="1800" b="0" dirty="0">
                <a:solidFill>
                  <a:schemeClr val="bg1">
                    <a:lumMod val="50000"/>
                  </a:schemeClr>
                </a:solidFill>
              </a:rPr>
              <a:t>2009; Bellman &amp; </a:t>
            </a:r>
            <a:r>
              <a:rPr lang="de-DE" sz="1800" b="0" dirty="0" smtClean="0">
                <a:solidFill>
                  <a:schemeClr val="bg1">
                    <a:lumMod val="50000"/>
                  </a:schemeClr>
                </a:solidFill>
              </a:rPr>
              <a:t>Janik 2010; Hartlaub </a:t>
            </a:r>
            <a:r>
              <a:rPr lang="de-DE" sz="1800" b="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de-DE" sz="1800" b="0" dirty="0" smtClean="0">
                <a:solidFill>
                  <a:schemeClr val="bg1">
                    <a:lumMod val="50000"/>
                  </a:schemeClr>
                </a:solidFill>
              </a:rPr>
              <a:t>Schneider 2012)</a:t>
            </a:r>
          </a:p>
          <a:p>
            <a:pPr marL="285750" indent="-285750">
              <a:spcBef>
                <a:spcPts val="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en-US" sz="1800" b="0" dirty="0" smtClean="0"/>
              <a:t>‘double qualifications’ as a strategy particularly widespread among average </a:t>
            </a:r>
            <a:r>
              <a:rPr lang="en-US" sz="1800" b="0" dirty="0"/>
              <a:t>performing students from middle class families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(Becker &amp; </a:t>
            </a:r>
            <a:r>
              <a:rPr lang="en-US" sz="1800" b="0" dirty="0" err="1" smtClean="0">
                <a:solidFill>
                  <a:schemeClr val="bg1">
                    <a:lumMod val="50000"/>
                  </a:schemeClr>
                </a:solidFill>
              </a:rPr>
              <a:t>Hecken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 2009, </a:t>
            </a:r>
            <a:r>
              <a:rPr lang="de-DE" sz="1800" b="0" dirty="0">
                <a:solidFill>
                  <a:schemeClr val="bg1">
                    <a:lumMod val="50000"/>
                  </a:schemeClr>
                </a:solidFill>
              </a:rPr>
              <a:t>Hartlaub &amp; Schneider 2012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1500"/>
              </a:spcAft>
            </a:pPr>
            <a:r>
              <a:rPr lang="en-US" sz="1800" b="1" dirty="0" smtClean="0"/>
              <a:t>‘insurance</a:t>
            </a:r>
            <a:r>
              <a:rPr lang="en-US" sz="1800" b="1" dirty="0"/>
              <a:t>’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Büchel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Helberger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1995)</a:t>
            </a:r>
            <a:r>
              <a:rPr lang="en-US" sz="1800" b="1" dirty="0"/>
              <a:t> </a:t>
            </a:r>
            <a:r>
              <a:rPr lang="en-US" sz="1800" b="1" dirty="0" smtClean="0"/>
              <a:t>or ‘safety net’ thesis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Shavit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&amp; Muller 2000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1800" b="1" dirty="0" smtClean="0"/>
              <a:t>: </a:t>
            </a:r>
            <a:r>
              <a:rPr lang="en-US" sz="1800" b="0" dirty="0" smtClean="0"/>
              <a:t>VE qualifications as means of securing </a:t>
            </a:r>
            <a:r>
              <a:rPr lang="en-US" sz="1800" b="0" dirty="0"/>
              <a:t>position on the labor market that can safeguard against possible failures in </a:t>
            </a:r>
            <a:r>
              <a:rPr lang="en-US" sz="1800" b="0" dirty="0" smtClean="0"/>
              <a:t>HE</a:t>
            </a:r>
          </a:p>
          <a:p>
            <a:pPr marL="742950" lvl="1" indent="-285750">
              <a:spcBef>
                <a:spcPts val="0"/>
              </a:spcBef>
              <a:spcAft>
                <a:spcPts val="1500"/>
              </a:spcAft>
            </a:pPr>
            <a:r>
              <a:rPr lang="en-US" sz="1800" b="1" dirty="0" smtClean="0"/>
              <a:t>‘diversion’ </a:t>
            </a:r>
            <a:r>
              <a:rPr lang="en-US" sz="1800" b="1" dirty="0"/>
              <a:t>thesis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Shavit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&amp; Muller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2000,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Hillmert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&amp; Jacob 2003)</a:t>
            </a:r>
            <a:r>
              <a:rPr lang="en-US" sz="1800" b="1" dirty="0" smtClean="0"/>
              <a:t>: </a:t>
            </a:r>
            <a:r>
              <a:rPr lang="en-US" sz="1800" b="0" dirty="0" smtClean="0"/>
              <a:t>at comparable levels of ability students from less advantaged backgrounds are ‘diverted’ to VE, because for them relative risks of continuing in HE are higher</a:t>
            </a:r>
          </a:p>
        </p:txBody>
      </p:sp>
    </p:spTree>
    <p:extLst>
      <p:ext uri="{BB962C8B-B14F-4D97-AF65-F5344CB8AC3E}">
        <p14:creationId xmlns:p14="http://schemas.microsoft.com/office/powerpoint/2010/main" val="30089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2186</TotalTime>
  <Words>3467</Words>
  <Application>Microsoft Office PowerPoint</Application>
  <PresentationFormat>On-screen Show (4:3)</PresentationFormat>
  <Paragraphs>490</Paragraphs>
  <Slides>40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Essential</vt:lpstr>
      <vt:lpstr>University after Technical College Pathway in Russia: a Route to Social Mobility or Reproduction of Social Inequality?  Образовательный путь "в университет через колледж": мобильность без рисков или механизм воспроизводства социального неравенства?</vt:lpstr>
      <vt:lpstr>ORIGINS OF THE  INQUIRY (1)</vt:lpstr>
      <vt:lpstr>ORIGINS OF THE  INQUIRY (2)</vt:lpstr>
      <vt:lpstr>STRUCTURE OF PRESENTATION</vt:lpstr>
      <vt:lpstr>VE-HE PATHWAY: RELEVANCE</vt:lpstr>
      <vt:lpstr>VE-HE PATHWAY: CHALLENGES (1)</vt:lpstr>
      <vt:lpstr>VE-HE PATHWAY: CHALLENGES (2)</vt:lpstr>
      <vt:lpstr>VE-HE PATHWAY and SOCIAL INEQUALITY (1)</vt:lpstr>
      <vt:lpstr>VE-HE PATHWAY and SOCIAL INEQUALITY (2)</vt:lpstr>
      <vt:lpstr>VE-HE PATHWAY and SOCIAL INEQUALITY (2)</vt:lpstr>
      <vt:lpstr>VE-HE PATHWAY  IN RUSSIA (1)</vt:lpstr>
      <vt:lpstr>VE-HE PATHWAY  IN RUSSIA (2)</vt:lpstr>
      <vt:lpstr>USE REFORM</vt:lpstr>
      <vt:lpstr>VE-HE PATHWAY  IN RUSSIA (3)</vt:lpstr>
      <vt:lpstr>THEORY: BEYOND RRA</vt:lpstr>
      <vt:lpstr>HYPOTHESES (1)</vt:lpstr>
      <vt:lpstr>HYPOTHESES (2)</vt:lpstr>
      <vt:lpstr>DATA</vt:lpstr>
      <vt:lpstr>DISTRIBUTION OF MAIN EDUCATIONAL PATHWAYS</vt:lpstr>
      <vt:lpstr>SOME FACTS ABOUT VE-HE PATHWAY (1)</vt:lpstr>
      <vt:lpstr>SOME FACTS ABOUT VE-HE PATHWAY (2)</vt:lpstr>
      <vt:lpstr>VE-HE PATHWAY VS OTHER PATHWAYS (RESIDENCE)</vt:lpstr>
      <vt:lpstr>VE-HE PATHWAY VS OTHER PATHWAYS (BACKGROUND)</vt:lpstr>
      <vt:lpstr>VE-HE PATHWAY VS OTHER PATHWAYS (GENDER)</vt:lpstr>
      <vt:lpstr>VE-HE PATHWAY VS OTHER PATHWAYS (ABILITY)</vt:lpstr>
      <vt:lpstr>MULTIVARIATE ANALYSES: MODELS</vt:lpstr>
      <vt:lpstr>PROBABILITY OF PATHWAY CHOICE BY ABILITY AND BACKGROUND (1)</vt:lpstr>
      <vt:lpstr>PROBABILITY OF PATHWAY CHOICE BY ABILITY AND BACKGROUND (2)</vt:lpstr>
      <vt:lpstr>Pathways by ability and background: highlights</vt:lpstr>
      <vt:lpstr>PROBABILITY OF PATHWAY CHOICE BY RESIDENCE AND BACKGROUND</vt:lpstr>
      <vt:lpstr>Pathways by RESIDENCE and background: highlights</vt:lpstr>
      <vt:lpstr>CONCLUSIONS (1)</vt:lpstr>
      <vt:lpstr>CONCLUSIONS (2)</vt:lpstr>
      <vt:lpstr>LIMITATIONS AND VENUES OF FUTURE RESEARCH</vt:lpstr>
      <vt:lpstr>PowerPoint Presentation</vt:lpstr>
      <vt:lpstr>APPENDIX 1: MODEL  ABILITY X BACKGROUND (1)</vt:lpstr>
      <vt:lpstr>APPENDIX 1: MODEL  ABILITY X BACKGROUND (2)</vt:lpstr>
      <vt:lpstr>APPENDIX 2: MODEL  residence X BACKGROUND (1) </vt:lpstr>
      <vt:lpstr>APPENDIX 2: MODEL  residence X BACKGROUND (2) </vt:lpstr>
      <vt:lpstr>APPENDIX 2: MODEL  residence X BACKGROUND (3)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Perspectives  on the Reproduction of Social Inequality and the Dynamics of Social Mobility</dc:title>
  <dc:creator>Gordey</dc:creator>
  <cp:lastModifiedBy>Gordey</cp:lastModifiedBy>
  <cp:revision>402</cp:revision>
  <dcterms:created xsi:type="dcterms:W3CDTF">2015-02-10T16:41:02Z</dcterms:created>
  <dcterms:modified xsi:type="dcterms:W3CDTF">2016-09-16T05:44:53Z</dcterms:modified>
</cp:coreProperties>
</file>