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0"/>
  </p:notesMasterIdLst>
  <p:sldIdLst>
    <p:sldId id="256" r:id="rId2"/>
    <p:sldId id="265" r:id="rId3"/>
    <p:sldId id="266" r:id="rId4"/>
    <p:sldId id="267" r:id="rId5"/>
    <p:sldId id="258" r:id="rId6"/>
    <p:sldId id="261" r:id="rId7"/>
    <p:sldId id="263" r:id="rId8"/>
    <p:sldId id="264" r:id="rId9"/>
    <p:sldId id="268" r:id="rId10"/>
    <p:sldId id="269" r:id="rId11"/>
    <p:sldId id="270" r:id="rId12"/>
    <p:sldId id="271" r:id="rId13"/>
    <p:sldId id="272" r:id="rId14"/>
    <p:sldId id="276" r:id="rId15"/>
    <p:sldId id="277" r:id="rId16"/>
    <p:sldId id="274" r:id="rId17"/>
    <p:sldId id="278"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Юлия К" initials="ЮК" lastIdx="1" clrIdx="0">
    <p:extLst>
      <p:ext uri="{19B8F6BF-5375-455C-9EA6-DF929625EA0E}">
        <p15:presenceInfo xmlns:p15="http://schemas.microsoft.com/office/powerpoint/2012/main" userId="8b780261258a835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03011D-3E77-42E0-81B1-6E753A8A0E71}" type="datetimeFigureOut">
              <a:rPr lang="ru-RU" smtClean="0"/>
              <a:t>16.09.2016</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3151BD-FE14-4DE4-A0DB-98EC81F534F2}" type="slidenum">
              <a:rPr lang="ru-RU" smtClean="0"/>
              <a:t>‹#›</a:t>
            </a:fld>
            <a:endParaRPr lang="ru-RU"/>
          </a:p>
        </p:txBody>
      </p:sp>
    </p:spTree>
    <p:extLst>
      <p:ext uri="{BB962C8B-B14F-4D97-AF65-F5344CB8AC3E}">
        <p14:creationId xmlns:p14="http://schemas.microsoft.com/office/powerpoint/2010/main" val="1269870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Затруднения: тип взаимосвязи</a:t>
            </a:r>
            <a:r>
              <a:rPr lang="ru-RU" baseline="0" dirty="0"/>
              <a:t> между самооценкой и инструментальной мотивацией? Возможно, инструментальная мотивация модератор в связи между достижениями и самооценкой?</a:t>
            </a:r>
            <a:endParaRPr lang="ru-RU" dirty="0"/>
          </a:p>
        </p:txBody>
      </p:sp>
      <p:sp>
        <p:nvSpPr>
          <p:cNvPr id="4" name="Номер слайда 3"/>
          <p:cNvSpPr>
            <a:spLocks noGrp="1"/>
          </p:cNvSpPr>
          <p:nvPr>
            <p:ph type="sldNum" sz="quarter" idx="10"/>
          </p:nvPr>
        </p:nvSpPr>
        <p:spPr/>
        <p:txBody>
          <a:bodyPr/>
          <a:lstStyle/>
          <a:p>
            <a:fld id="{B79CB2D0-6487-4ED3-A273-68E75C4546B8}" type="slidenum">
              <a:rPr lang="ru-RU" smtClean="0"/>
              <a:t>10</a:t>
            </a:fld>
            <a:endParaRPr lang="ru-RU"/>
          </a:p>
        </p:txBody>
      </p:sp>
    </p:spTree>
    <p:extLst>
      <p:ext uri="{BB962C8B-B14F-4D97-AF65-F5344CB8AC3E}">
        <p14:creationId xmlns:p14="http://schemas.microsoft.com/office/powerpoint/2010/main" val="1703331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Корреляции</a:t>
            </a:r>
            <a:r>
              <a:rPr lang="ru-RU" baseline="0" dirty="0"/>
              <a:t> между конструктами в одной волне учитывались, но не отображены на диаграмме</a:t>
            </a:r>
            <a:endParaRPr lang="ru-RU" dirty="0"/>
          </a:p>
        </p:txBody>
      </p:sp>
      <p:sp>
        <p:nvSpPr>
          <p:cNvPr id="4" name="Номер слайда 3"/>
          <p:cNvSpPr>
            <a:spLocks noGrp="1"/>
          </p:cNvSpPr>
          <p:nvPr>
            <p:ph type="sldNum" sz="quarter" idx="10"/>
          </p:nvPr>
        </p:nvSpPr>
        <p:spPr/>
        <p:txBody>
          <a:bodyPr/>
          <a:lstStyle/>
          <a:p>
            <a:fld id="{B79CB2D0-6487-4ED3-A273-68E75C4546B8}" type="slidenum">
              <a:rPr lang="ru-RU" smtClean="0"/>
              <a:t>12</a:t>
            </a:fld>
            <a:endParaRPr lang="ru-RU"/>
          </a:p>
        </p:txBody>
      </p:sp>
    </p:spTree>
    <p:extLst>
      <p:ext uri="{BB962C8B-B14F-4D97-AF65-F5344CB8AC3E}">
        <p14:creationId xmlns:p14="http://schemas.microsoft.com/office/powerpoint/2010/main" val="669117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Корреляции</a:t>
            </a:r>
            <a:r>
              <a:rPr lang="ru-RU" baseline="0" dirty="0"/>
              <a:t> между конструктами в одной волне учитывались, но не отображены на диаграмме</a:t>
            </a:r>
            <a:endParaRPr lang="ru-RU" dirty="0"/>
          </a:p>
        </p:txBody>
      </p:sp>
      <p:sp>
        <p:nvSpPr>
          <p:cNvPr id="4" name="Номер слайда 3"/>
          <p:cNvSpPr>
            <a:spLocks noGrp="1"/>
          </p:cNvSpPr>
          <p:nvPr>
            <p:ph type="sldNum" sz="quarter" idx="10"/>
          </p:nvPr>
        </p:nvSpPr>
        <p:spPr/>
        <p:txBody>
          <a:bodyPr/>
          <a:lstStyle/>
          <a:p>
            <a:fld id="{B79CB2D0-6487-4ED3-A273-68E75C4546B8}" type="slidenum">
              <a:rPr lang="ru-RU" smtClean="0"/>
              <a:t>13</a:t>
            </a:fld>
            <a:endParaRPr lang="ru-RU"/>
          </a:p>
        </p:txBody>
      </p:sp>
    </p:spTree>
    <p:extLst>
      <p:ext uri="{BB962C8B-B14F-4D97-AF65-F5344CB8AC3E}">
        <p14:creationId xmlns:p14="http://schemas.microsoft.com/office/powerpoint/2010/main" val="2333937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4954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9/16/2016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310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9/16/2016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87314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9/16/2016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12217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9/16/2016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80395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9/16/2016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01963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98827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7864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4096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9/16/2016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1584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3684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522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5512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47847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9/16/2016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6539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9/16/2016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4116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9/16/2016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217907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t>Trends in math motivation and math self-concept: gender differences</a:t>
            </a:r>
            <a:endParaRPr lang="ru-RU" dirty="0"/>
          </a:p>
        </p:txBody>
      </p:sp>
      <p:sp>
        <p:nvSpPr>
          <p:cNvPr id="3" name="Подзаголовок 2"/>
          <p:cNvSpPr>
            <a:spLocks noGrp="1"/>
          </p:cNvSpPr>
          <p:nvPr>
            <p:ph type="subTitle" idx="1"/>
          </p:nvPr>
        </p:nvSpPr>
        <p:spPr/>
        <p:txBody>
          <a:bodyPr/>
          <a:lstStyle/>
          <a:p>
            <a:pPr algn="r"/>
            <a:r>
              <a:rPr lang="en-US" dirty="0"/>
              <a:t>NRU HSE</a:t>
            </a:r>
          </a:p>
          <a:p>
            <a:pPr algn="r"/>
            <a:r>
              <a:rPr lang="en-US" dirty="0"/>
              <a:t>Kuzmina </a:t>
            </a:r>
            <a:r>
              <a:rPr lang="en-US" dirty="0" err="1"/>
              <a:t>yulia</a:t>
            </a:r>
            <a:endParaRPr lang="ru-RU" dirty="0"/>
          </a:p>
        </p:txBody>
      </p:sp>
    </p:spTree>
    <p:extLst>
      <p:ext uri="{BB962C8B-B14F-4D97-AF65-F5344CB8AC3E}">
        <p14:creationId xmlns:p14="http://schemas.microsoft.com/office/powerpoint/2010/main" val="4184760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8"/>
            <a:ext cx="10364451" cy="901190"/>
          </a:xfrm>
        </p:spPr>
        <p:txBody>
          <a:bodyPr>
            <a:normAutofit fontScale="90000"/>
          </a:bodyPr>
          <a:lstStyle/>
          <a:p>
            <a:r>
              <a:rPr lang="en-US" dirty="0"/>
              <a:t>Math self-concept, motivation and math achievements</a:t>
            </a:r>
            <a:endParaRPr lang="ru-RU" dirty="0"/>
          </a:p>
        </p:txBody>
      </p:sp>
      <p:sp>
        <p:nvSpPr>
          <p:cNvPr id="3" name="Объект 2"/>
          <p:cNvSpPr>
            <a:spLocks noGrp="1"/>
          </p:cNvSpPr>
          <p:nvPr>
            <p:ph idx="1"/>
          </p:nvPr>
        </p:nvSpPr>
        <p:spPr/>
        <p:txBody>
          <a:bodyPr/>
          <a:lstStyle/>
          <a:p>
            <a:pPr marL="0" indent="0">
              <a:buNone/>
            </a:pPr>
            <a:r>
              <a:rPr lang="en-US" dirty="0"/>
              <a:t>M1</a:t>
            </a:r>
            <a:endParaRPr lang="ru-RU" dirty="0"/>
          </a:p>
        </p:txBody>
      </p:sp>
      <p:sp>
        <p:nvSpPr>
          <p:cNvPr id="4" name="Овал 3"/>
          <p:cNvSpPr/>
          <p:nvPr/>
        </p:nvSpPr>
        <p:spPr>
          <a:xfrm>
            <a:off x="988498" y="4317275"/>
            <a:ext cx="2468880" cy="8882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Math interest</a:t>
            </a:r>
            <a:endParaRPr lang="ru-RU" dirty="0"/>
          </a:p>
        </p:txBody>
      </p:sp>
      <p:sp>
        <p:nvSpPr>
          <p:cNvPr id="5" name="Овал 4"/>
          <p:cNvSpPr/>
          <p:nvPr/>
        </p:nvSpPr>
        <p:spPr>
          <a:xfrm>
            <a:off x="4153987" y="2999713"/>
            <a:ext cx="2181497" cy="11281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Math self-concept</a:t>
            </a:r>
            <a:endParaRPr lang="ru-RU" dirty="0"/>
          </a:p>
        </p:txBody>
      </p:sp>
      <p:sp>
        <p:nvSpPr>
          <p:cNvPr id="6" name="Овал 5"/>
          <p:cNvSpPr/>
          <p:nvPr/>
        </p:nvSpPr>
        <p:spPr>
          <a:xfrm>
            <a:off x="7942216" y="3043646"/>
            <a:ext cx="2181497" cy="1084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Instrumental </a:t>
            </a:r>
            <a:r>
              <a:rPr lang="en-US" dirty="0" err="1"/>
              <a:t>motiv</a:t>
            </a:r>
            <a:r>
              <a:rPr lang="en-US" dirty="0"/>
              <a:t>.</a:t>
            </a:r>
            <a:endParaRPr lang="ru-RU" dirty="0"/>
          </a:p>
        </p:txBody>
      </p:sp>
      <p:sp>
        <p:nvSpPr>
          <p:cNvPr id="7" name="Прямоугольник 6"/>
          <p:cNvSpPr/>
          <p:nvPr/>
        </p:nvSpPr>
        <p:spPr>
          <a:xfrm>
            <a:off x="2774190" y="2017753"/>
            <a:ext cx="1613263" cy="587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TIMSS</a:t>
            </a:r>
            <a:endParaRPr lang="ru-RU" dirty="0"/>
          </a:p>
        </p:txBody>
      </p:sp>
      <p:sp>
        <p:nvSpPr>
          <p:cNvPr id="8" name="Прямоугольник 7"/>
          <p:cNvSpPr/>
          <p:nvPr/>
        </p:nvSpPr>
        <p:spPr>
          <a:xfrm>
            <a:off x="5688874" y="5094514"/>
            <a:ext cx="1907177" cy="796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PISA</a:t>
            </a:r>
            <a:endParaRPr lang="ru-RU" dirty="0"/>
          </a:p>
        </p:txBody>
      </p:sp>
      <p:sp>
        <p:nvSpPr>
          <p:cNvPr id="9" name="Прямоугольник 8"/>
          <p:cNvSpPr/>
          <p:nvPr/>
        </p:nvSpPr>
        <p:spPr>
          <a:xfrm>
            <a:off x="6237512" y="1828799"/>
            <a:ext cx="1802675" cy="587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Female</a:t>
            </a:r>
            <a:endParaRPr lang="ru-RU" dirty="0"/>
          </a:p>
        </p:txBody>
      </p:sp>
      <p:cxnSp>
        <p:nvCxnSpPr>
          <p:cNvPr id="11" name="Прямая со стрелкой 10"/>
          <p:cNvCxnSpPr>
            <a:stCxn id="5" idx="2"/>
          </p:cNvCxnSpPr>
          <p:nvPr/>
        </p:nvCxnSpPr>
        <p:spPr>
          <a:xfrm flipH="1">
            <a:off x="3249384" y="3563789"/>
            <a:ext cx="904603" cy="91024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rot="19047852">
            <a:off x="3375113" y="3610724"/>
            <a:ext cx="653145" cy="369332"/>
          </a:xfrm>
          <a:prstGeom prst="rect">
            <a:avLst/>
          </a:prstGeom>
          <a:noFill/>
        </p:spPr>
        <p:txBody>
          <a:bodyPr wrap="square" rtlCol="0">
            <a:spAutoFit/>
          </a:bodyPr>
          <a:lstStyle/>
          <a:p>
            <a:r>
              <a:rPr lang="ru-RU" dirty="0"/>
              <a:t>0.</a:t>
            </a:r>
            <a:r>
              <a:rPr lang="en-US" dirty="0"/>
              <a:t>59</a:t>
            </a:r>
            <a:endParaRPr lang="ru-RU" dirty="0"/>
          </a:p>
        </p:txBody>
      </p:sp>
      <p:cxnSp>
        <p:nvCxnSpPr>
          <p:cNvPr id="14" name="Прямая со стрелкой 13"/>
          <p:cNvCxnSpPr/>
          <p:nvPr/>
        </p:nvCxnSpPr>
        <p:spPr>
          <a:xfrm flipH="1">
            <a:off x="3526972" y="3733619"/>
            <a:ext cx="4500150" cy="1027793"/>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rot="20865958">
            <a:off x="4039689" y="4167625"/>
            <a:ext cx="917665" cy="369332"/>
          </a:xfrm>
          <a:prstGeom prst="rect">
            <a:avLst/>
          </a:prstGeom>
          <a:noFill/>
        </p:spPr>
        <p:txBody>
          <a:bodyPr wrap="square" rtlCol="0">
            <a:spAutoFit/>
          </a:bodyPr>
          <a:lstStyle/>
          <a:p>
            <a:r>
              <a:rPr lang="en-US" dirty="0"/>
              <a:t>0.39</a:t>
            </a:r>
            <a:endParaRPr lang="ru-RU" dirty="0"/>
          </a:p>
        </p:txBody>
      </p:sp>
      <p:cxnSp>
        <p:nvCxnSpPr>
          <p:cNvPr id="20" name="Прямая со стрелкой 19"/>
          <p:cNvCxnSpPr>
            <a:stCxn id="5" idx="6"/>
            <a:endCxn id="6" idx="2"/>
          </p:cNvCxnSpPr>
          <p:nvPr/>
        </p:nvCxnSpPr>
        <p:spPr>
          <a:xfrm>
            <a:off x="6335484" y="3563789"/>
            <a:ext cx="1606732" cy="21966"/>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934525" y="3253872"/>
            <a:ext cx="660600" cy="369332"/>
          </a:xfrm>
          <a:prstGeom prst="rect">
            <a:avLst/>
          </a:prstGeom>
          <a:noFill/>
        </p:spPr>
        <p:txBody>
          <a:bodyPr wrap="square" rtlCol="0">
            <a:spAutoFit/>
          </a:bodyPr>
          <a:lstStyle/>
          <a:p>
            <a:r>
              <a:rPr lang="en-US" dirty="0"/>
              <a:t>0.45</a:t>
            </a:r>
            <a:endParaRPr lang="ru-RU" dirty="0"/>
          </a:p>
        </p:txBody>
      </p:sp>
      <p:cxnSp>
        <p:nvCxnSpPr>
          <p:cNvPr id="24" name="Прямая со стрелкой 23"/>
          <p:cNvCxnSpPr>
            <a:stCxn id="9" idx="2"/>
            <a:endCxn id="6" idx="1"/>
          </p:cNvCxnSpPr>
          <p:nvPr/>
        </p:nvCxnSpPr>
        <p:spPr>
          <a:xfrm>
            <a:off x="7138850" y="2416628"/>
            <a:ext cx="1122839" cy="785798"/>
          </a:xfrm>
          <a:prstGeom prst="straightConnector1">
            <a:avLst/>
          </a:prstGeom>
          <a:ln w="22225" cmpd="sng">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700269" y="2651760"/>
            <a:ext cx="1012090" cy="369332"/>
          </a:xfrm>
          <a:prstGeom prst="rect">
            <a:avLst/>
          </a:prstGeom>
          <a:noFill/>
        </p:spPr>
        <p:txBody>
          <a:bodyPr wrap="square" rtlCol="0">
            <a:spAutoFit/>
          </a:bodyPr>
          <a:lstStyle/>
          <a:p>
            <a:r>
              <a:rPr lang="ru-RU" dirty="0"/>
              <a:t>-</a:t>
            </a:r>
            <a:r>
              <a:rPr lang="en-US" dirty="0"/>
              <a:t>0.10</a:t>
            </a:r>
            <a:endParaRPr lang="ru-RU" dirty="0"/>
          </a:p>
        </p:txBody>
      </p:sp>
      <p:cxnSp>
        <p:nvCxnSpPr>
          <p:cNvPr id="30" name="Прямая со стрелкой 29"/>
          <p:cNvCxnSpPr>
            <a:stCxn id="7" idx="3"/>
          </p:cNvCxnSpPr>
          <p:nvPr/>
        </p:nvCxnSpPr>
        <p:spPr>
          <a:xfrm>
            <a:off x="4387453" y="2311668"/>
            <a:ext cx="3698454" cy="112687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rot="944360">
            <a:off x="4656742" y="2149057"/>
            <a:ext cx="841051" cy="369332"/>
          </a:xfrm>
          <a:prstGeom prst="rect">
            <a:avLst/>
          </a:prstGeom>
          <a:noFill/>
        </p:spPr>
        <p:txBody>
          <a:bodyPr wrap="square" rtlCol="0">
            <a:spAutoFit/>
          </a:bodyPr>
          <a:lstStyle/>
          <a:p>
            <a:r>
              <a:rPr lang="en-US" dirty="0"/>
              <a:t>0.20</a:t>
            </a:r>
            <a:endParaRPr lang="ru-RU" dirty="0"/>
          </a:p>
        </p:txBody>
      </p:sp>
      <p:cxnSp>
        <p:nvCxnSpPr>
          <p:cNvPr id="33" name="Прямая со стрелкой 32"/>
          <p:cNvCxnSpPr>
            <a:stCxn id="7" idx="2"/>
            <a:endCxn id="5" idx="1"/>
          </p:cNvCxnSpPr>
          <p:nvPr/>
        </p:nvCxnSpPr>
        <p:spPr>
          <a:xfrm>
            <a:off x="3580822" y="2605582"/>
            <a:ext cx="892638" cy="55934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3103122">
            <a:off x="3896467" y="2703801"/>
            <a:ext cx="795498" cy="369332"/>
          </a:xfrm>
          <a:prstGeom prst="rect">
            <a:avLst/>
          </a:prstGeom>
          <a:noFill/>
        </p:spPr>
        <p:txBody>
          <a:bodyPr wrap="square" rtlCol="0">
            <a:spAutoFit/>
          </a:bodyPr>
          <a:lstStyle/>
          <a:p>
            <a:r>
              <a:rPr lang="en-US" dirty="0"/>
              <a:t>0.54</a:t>
            </a:r>
            <a:endParaRPr lang="ru-RU" dirty="0"/>
          </a:p>
        </p:txBody>
      </p:sp>
      <p:cxnSp>
        <p:nvCxnSpPr>
          <p:cNvPr id="36" name="Прямая со стрелкой 35"/>
          <p:cNvCxnSpPr>
            <a:stCxn id="5" idx="5"/>
            <a:endCxn id="8" idx="0"/>
          </p:cNvCxnSpPr>
          <p:nvPr/>
        </p:nvCxnSpPr>
        <p:spPr>
          <a:xfrm>
            <a:off x="6016011" y="3962650"/>
            <a:ext cx="626452" cy="113186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rot="3626032">
            <a:off x="6231047" y="4345583"/>
            <a:ext cx="659673" cy="369332"/>
          </a:xfrm>
          <a:prstGeom prst="rect">
            <a:avLst/>
          </a:prstGeom>
          <a:noFill/>
        </p:spPr>
        <p:txBody>
          <a:bodyPr wrap="square" rtlCol="0">
            <a:spAutoFit/>
          </a:bodyPr>
          <a:lstStyle/>
          <a:p>
            <a:r>
              <a:rPr lang="en-US" dirty="0"/>
              <a:t>0.13</a:t>
            </a:r>
            <a:endParaRPr lang="ru-RU" dirty="0"/>
          </a:p>
        </p:txBody>
      </p:sp>
      <p:cxnSp>
        <p:nvCxnSpPr>
          <p:cNvPr id="39" name="Прямая со стрелкой 38"/>
          <p:cNvCxnSpPr>
            <a:stCxn id="6" idx="4"/>
          </p:cNvCxnSpPr>
          <p:nvPr/>
        </p:nvCxnSpPr>
        <p:spPr>
          <a:xfrm flipH="1">
            <a:off x="7138849" y="4127864"/>
            <a:ext cx="1894116" cy="9666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rot="19650140">
            <a:off x="7548952" y="4389028"/>
            <a:ext cx="665638" cy="369332"/>
          </a:xfrm>
          <a:prstGeom prst="rect">
            <a:avLst/>
          </a:prstGeom>
          <a:noFill/>
        </p:spPr>
        <p:txBody>
          <a:bodyPr wrap="square" rtlCol="0">
            <a:spAutoFit/>
          </a:bodyPr>
          <a:lstStyle/>
          <a:p>
            <a:r>
              <a:rPr lang="en-US" dirty="0"/>
              <a:t>0.08</a:t>
            </a:r>
            <a:endParaRPr lang="ru-RU" dirty="0"/>
          </a:p>
        </p:txBody>
      </p:sp>
      <p:cxnSp>
        <p:nvCxnSpPr>
          <p:cNvPr id="42" name="Прямая со стрелкой 41"/>
          <p:cNvCxnSpPr/>
          <p:nvPr/>
        </p:nvCxnSpPr>
        <p:spPr>
          <a:xfrm flipH="1">
            <a:off x="5767250" y="2374349"/>
            <a:ext cx="885645" cy="6692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rot="18730461">
            <a:off x="5682551" y="2429408"/>
            <a:ext cx="756003" cy="369332"/>
          </a:xfrm>
          <a:prstGeom prst="rect">
            <a:avLst/>
          </a:prstGeom>
          <a:noFill/>
        </p:spPr>
        <p:txBody>
          <a:bodyPr wrap="square" rtlCol="0">
            <a:spAutoFit/>
          </a:bodyPr>
          <a:lstStyle/>
          <a:p>
            <a:r>
              <a:rPr lang="en-US" dirty="0"/>
              <a:t>-0.04</a:t>
            </a:r>
            <a:endParaRPr lang="ru-RU" dirty="0"/>
          </a:p>
        </p:txBody>
      </p:sp>
      <p:cxnSp>
        <p:nvCxnSpPr>
          <p:cNvPr id="47" name="Прямая со стрелкой 46"/>
          <p:cNvCxnSpPr>
            <a:endCxn id="8" idx="1"/>
          </p:cNvCxnSpPr>
          <p:nvPr/>
        </p:nvCxnSpPr>
        <p:spPr>
          <a:xfrm>
            <a:off x="2926080" y="2605582"/>
            <a:ext cx="2762794" cy="288734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rot="2772217">
            <a:off x="4861809" y="4576746"/>
            <a:ext cx="765851" cy="369332"/>
          </a:xfrm>
          <a:prstGeom prst="rect">
            <a:avLst/>
          </a:prstGeom>
          <a:noFill/>
        </p:spPr>
        <p:txBody>
          <a:bodyPr wrap="square" rtlCol="0">
            <a:spAutoFit/>
          </a:bodyPr>
          <a:lstStyle/>
          <a:p>
            <a:r>
              <a:rPr lang="en-US"/>
              <a:t>0.61</a:t>
            </a:r>
            <a:endParaRPr lang="ru-RU" dirty="0"/>
          </a:p>
        </p:txBody>
      </p:sp>
      <p:sp>
        <p:nvSpPr>
          <p:cNvPr id="35" name="Объект 2"/>
          <p:cNvSpPr txBox="1">
            <a:spLocks/>
          </p:cNvSpPr>
          <p:nvPr/>
        </p:nvSpPr>
        <p:spPr>
          <a:xfrm>
            <a:off x="762000" y="1752601"/>
            <a:ext cx="10972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ln>
                  <a:noFill/>
                </a:ln>
                <a:solidFill>
                  <a:srgbClr val="0000CC"/>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ln>
                  <a:noFill/>
                </a:ln>
                <a:solidFill>
                  <a:srgbClr val="0000C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ln>
                  <a:noFill/>
                </a:ln>
                <a:solidFill>
                  <a:srgbClr val="0000CC"/>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ln>
                  <a:noFill/>
                </a:ln>
                <a:solidFill>
                  <a:srgbClr val="0000CC"/>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ln>
                  <a:noFill/>
                </a:ln>
                <a:solidFill>
                  <a:srgbClr val="0000C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ru-RU" dirty="0"/>
          </a:p>
        </p:txBody>
      </p:sp>
    </p:spTree>
    <p:extLst>
      <p:ext uri="{BB962C8B-B14F-4D97-AF65-F5344CB8AC3E}">
        <p14:creationId xmlns:p14="http://schemas.microsoft.com/office/powerpoint/2010/main" val="3186814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8"/>
            <a:ext cx="10364451" cy="901190"/>
          </a:xfrm>
        </p:spPr>
        <p:txBody>
          <a:bodyPr>
            <a:normAutofit fontScale="90000"/>
          </a:bodyPr>
          <a:lstStyle/>
          <a:p>
            <a:r>
              <a:rPr lang="en-US" dirty="0"/>
              <a:t>Math self-concept, motivation and math achievements(girls/boys</a:t>
            </a:r>
            <a:r>
              <a:rPr lang="ru-RU" dirty="0"/>
              <a:t>)</a:t>
            </a:r>
          </a:p>
        </p:txBody>
      </p:sp>
      <p:sp>
        <p:nvSpPr>
          <p:cNvPr id="3" name="Объект 2"/>
          <p:cNvSpPr>
            <a:spLocks noGrp="1"/>
          </p:cNvSpPr>
          <p:nvPr>
            <p:ph idx="1"/>
          </p:nvPr>
        </p:nvSpPr>
        <p:spPr/>
        <p:txBody>
          <a:bodyPr/>
          <a:lstStyle/>
          <a:p>
            <a:pPr marL="0" indent="0">
              <a:buNone/>
            </a:pPr>
            <a:r>
              <a:rPr lang="en-US" dirty="0"/>
              <a:t>M1</a:t>
            </a:r>
            <a:endParaRPr lang="ru-RU" dirty="0"/>
          </a:p>
        </p:txBody>
      </p:sp>
      <p:sp>
        <p:nvSpPr>
          <p:cNvPr id="4" name="Овал 3"/>
          <p:cNvSpPr/>
          <p:nvPr/>
        </p:nvSpPr>
        <p:spPr>
          <a:xfrm>
            <a:off x="1058092" y="4317275"/>
            <a:ext cx="2468880" cy="8882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Math interest</a:t>
            </a:r>
            <a:endParaRPr lang="ru-RU" dirty="0"/>
          </a:p>
        </p:txBody>
      </p:sp>
      <p:sp>
        <p:nvSpPr>
          <p:cNvPr id="5" name="Овал 4"/>
          <p:cNvSpPr/>
          <p:nvPr/>
        </p:nvSpPr>
        <p:spPr>
          <a:xfrm>
            <a:off x="4153987" y="2999713"/>
            <a:ext cx="2181497" cy="11281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Math self-concept</a:t>
            </a:r>
            <a:endParaRPr lang="ru-RU" dirty="0"/>
          </a:p>
        </p:txBody>
      </p:sp>
      <p:sp>
        <p:nvSpPr>
          <p:cNvPr id="6" name="Овал 5"/>
          <p:cNvSpPr/>
          <p:nvPr/>
        </p:nvSpPr>
        <p:spPr>
          <a:xfrm>
            <a:off x="7942216" y="3043646"/>
            <a:ext cx="2181497" cy="1084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Instrumental motivation</a:t>
            </a:r>
            <a:endParaRPr lang="ru-RU" dirty="0"/>
          </a:p>
        </p:txBody>
      </p:sp>
      <p:sp>
        <p:nvSpPr>
          <p:cNvPr id="7" name="Прямоугольник 6"/>
          <p:cNvSpPr/>
          <p:nvPr/>
        </p:nvSpPr>
        <p:spPr>
          <a:xfrm>
            <a:off x="2853494" y="1748739"/>
            <a:ext cx="1613263" cy="587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TIMSS</a:t>
            </a:r>
            <a:endParaRPr lang="ru-RU" dirty="0"/>
          </a:p>
        </p:txBody>
      </p:sp>
      <p:sp>
        <p:nvSpPr>
          <p:cNvPr id="8" name="Прямоугольник 7"/>
          <p:cNvSpPr/>
          <p:nvPr/>
        </p:nvSpPr>
        <p:spPr>
          <a:xfrm>
            <a:off x="5688874" y="5094514"/>
            <a:ext cx="1907177" cy="796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PISA</a:t>
            </a:r>
            <a:endParaRPr lang="ru-RU" dirty="0"/>
          </a:p>
        </p:txBody>
      </p:sp>
      <p:cxnSp>
        <p:nvCxnSpPr>
          <p:cNvPr id="11" name="Прямая со стрелкой 10"/>
          <p:cNvCxnSpPr>
            <a:stCxn id="5" idx="2"/>
          </p:cNvCxnSpPr>
          <p:nvPr/>
        </p:nvCxnSpPr>
        <p:spPr>
          <a:xfrm flipH="1">
            <a:off x="3249384" y="3563789"/>
            <a:ext cx="904603" cy="91024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rot="19047852">
            <a:off x="3081354" y="3686950"/>
            <a:ext cx="1105501" cy="307777"/>
          </a:xfrm>
          <a:prstGeom prst="rect">
            <a:avLst/>
          </a:prstGeom>
          <a:noFill/>
        </p:spPr>
        <p:txBody>
          <a:bodyPr wrap="square" rtlCol="0">
            <a:spAutoFit/>
          </a:bodyPr>
          <a:lstStyle/>
          <a:p>
            <a:r>
              <a:rPr lang="ru-RU" sz="1400" dirty="0"/>
              <a:t>0.63/</a:t>
            </a:r>
            <a:r>
              <a:rPr lang="ru-RU" sz="1400" dirty="0">
                <a:solidFill>
                  <a:srgbClr val="FF0000"/>
                </a:solidFill>
              </a:rPr>
              <a:t>0.54</a:t>
            </a:r>
          </a:p>
        </p:txBody>
      </p:sp>
      <p:cxnSp>
        <p:nvCxnSpPr>
          <p:cNvPr id="14" name="Прямая со стрелкой 13"/>
          <p:cNvCxnSpPr/>
          <p:nvPr/>
        </p:nvCxnSpPr>
        <p:spPr>
          <a:xfrm flipH="1">
            <a:off x="3526972" y="3733619"/>
            <a:ext cx="4500150" cy="1027793"/>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rot="20865958">
            <a:off x="3684762" y="4205662"/>
            <a:ext cx="1276669" cy="369332"/>
          </a:xfrm>
          <a:prstGeom prst="rect">
            <a:avLst/>
          </a:prstGeom>
          <a:noFill/>
        </p:spPr>
        <p:txBody>
          <a:bodyPr wrap="square" rtlCol="0">
            <a:spAutoFit/>
          </a:bodyPr>
          <a:lstStyle/>
          <a:p>
            <a:r>
              <a:rPr lang="en-US" dirty="0"/>
              <a:t>0.35/</a:t>
            </a:r>
            <a:r>
              <a:rPr lang="en-US" dirty="0">
                <a:solidFill>
                  <a:srgbClr val="FF0000"/>
                </a:solidFill>
              </a:rPr>
              <a:t>0.42</a:t>
            </a:r>
            <a:endParaRPr lang="ru-RU" dirty="0">
              <a:solidFill>
                <a:srgbClr val="FF0000"/>
              </a:solidFill>
            </a:endParaRPr>
          </a:p>
        </p:txBody>
      </p:sp>
      <p:cxnSp>
        <p:nvCxnSpPr>
          <p:cNvPr id="20" name="Прямая со стрелкой 19"/>
          <p:cNvCxnSpPr>
            <a:stCxn id="5" idx="6"/>
            <a:endCxn id="6" idx="2"/>
          </p:cNvCxnSpPr>
          <p:nvPr/>
        </p:nvCxnSpPr>
        <p:spPr>
          <a:xfrm>
            <a:off x="6335484" y="3563789"/>
            <a:ext cx="1606732" cy="21966"/>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512481" y="3253872"/>
            <a:ext cx="1082644" cy="338554"/>
          </a:xfrm>
          <a:prstGeom prst="rect">
            <a:avLst/>
          </a:prstGeom>
          <a:noFill/>
        </p:spPr>
        <p:txBody>
          <a:bodyPr wrap="square" rtlCol="0">
            <a:spAutoFit/>
          </a:bodyPr>
          <a:lstStyle/>
          <a:p>
            <a:r>
              <a:rPr lang="en-US" sz="1600" dirty="0"/>
              <a:t>0.45/</a:t>
            </a:r>
            <a:r>
              <a:rPr lang="en-US" sz="1600" dirty="0">
                <a:solidFill>
                  <a:srgbClr val="FF0000"/>
                </a:solidFill>
              </a:rPr>
              <a:t>0.47</a:t>
            </a:r>
            <a:endParaRPr lang="ru-RU" sz="1600" dirty="0">
              <a:solidFill>
                <a:srgbClr val="FF0000"/>
              </a:solidFill>
            </a:endParaRPr>
          </a:p>
        </p:txBody>
      </p:sp>
      <p:cxnSp>
        <p:nvCxnSpPr>
          <p:cNvPr id="30" name="Прямая со стрелкой 29"/>
          <p:cNvCxnSpPr>
            <a:stCxn id="7" idx="3"/>
            <a:endCxn id="6" idx="1"/>
          </p:cNvCxnSpPr>
          <p:nvPr/>
        </p:nvCxnSpPr>
        <p:spPr>
          <a:xfrm>
            <a:off x="4466757" y="2042654"/>
            <a:ext cx="3794932" cy="115977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rot="944360">
            <a:off x="5076646" y="2356796"/>
            <a:ext cx="1637755" cy="369332"/>
          </a:xfrm>
          <a:prstGeom prst="rect">
            <a:avLst/>
          </a:prstGeom>
          <a:noFill/>
        </p:spPr>
        <p:txBody>
          <a:bodyPr wrap="square" rtlCol="0">
            <a:spAutoFit/>
          </a:bodyPr>
          <a:lstStyle/>
          <a:p>
            <a:r>
              <a:rPr lang="en-US" dirty="0"/>
              <a:t>0.20/</a:t>
            </a:r>
            <a:r>
              <a:rPr lang="en-US" dirty="0">
                <a:solidFill>
                  <a:srgbClr val="FF0000"/>
                </a:solidFill>
              </a:rPr>
              <a:t>0.20</a:t>
            </a:r>
            <a:endParaRPr lang="ru-RU" dirty="0">
              <a:solidFill>
                <a:srgbClr val="FF0000"/>
              </a:solidFill>
            </a:endParaRPr>
          </a:p>
        </p:txBody>
      </p:sp>
      <p:cxnSp>
        <p:nvCxnSpPr>
          <p:cNvPr id="33" name="Прямая со стрелкой 32"/>
          <p:cNvCxnSpPr>
            <a:stCxn id="7" idx="2"/>
            <a:endCxn id="5" idx="1"/>
          </p:cNvCxnSpPr>
          <p:nvPr/>
        </p:nvCxnSpPr>
        <p:spPr>
          <a:xfrm>
            <a:off x="3660126" y="2336568"/>
            <a:ext cx="813334" cy="82835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93094">
            <a:off x="3800559" y="2780061"/>
            <a:ext cx="1290329" cy="307777"/>
          </a:xfrm>
          <a:prstGeom prst="rect">
            <a:avLst/>
          </a:prstGeom>
          <a:noFill/>
        </p:spPr>
        <p:txBody>
          <a:bodyPr wrap="square" rtlCol="0">
            <a:spAutoFit/>
          </a:bodyPr>
          <a:lstStyle/>
          <a:p>
            <a:r>
              <a:rPr lang="en-US" sz="1400" dirty="0"/>
              <a:t>0.51/</a:t>
            </a:r>
            <a:r>
              <a:rPr lang="en-US" sz="1400" dirty="0">
                <a:solidFill>
                  <a:srgbClr val="FF0000"/>
                </a:solidFill>
              </a:rPr>
              <a:t>0.57</a:t>
            </a:r>
            <a:endParaRPr lang="ru-RU" sz="1400" dirty="0">
              <a:solidFill>
                <a:srgbClr val="FF0000"/>
              </a:solidFill>
            </a:endParaRPr>
          </a:p>
        </p:txBody>
      </p:sp>
      <p:cxnSp>
        <p:nvCxnSpPr>
          <p:cNvPr id="36" name="Прямая со стрелкой 35"/>
          <p:cNvCxnSpPr>
            <a:stCxn id="5" idx="5"/>
            <a:endCxn id="8" idx="0"/>
          </p:cNvCxnSpPr>
          <p:nvPr/>
        </p:nvCxnSpPr>
        <p:spPr>
          <a:xfrm>
            <a:off x="6016011" y="3962650"/>
            <a:ext cx="626452" cy="113186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rot="3626032">
            <a:off x="5895006" y="4327117"/>
            <a:ext cx="1310803" cy="369332"/>
          </a:xfrm>
          <a:prstGeom prst="rect">
            <a:avLst/>
          </a:prstGeom>
          <a:noFill/>
        </p:spPr>
        <p:txBody>
          <a:bodyPr wrap="square" rtlCol="0">
            <a:spAutoFit/>
          </a:bodyPr>
          <a:lstStyle/>
          <a:p>
            <a:r>
              <a:rPr lang="en-US" dirty="0"/>
              <a:t>0.13/</a:t>
            </a:r>
            <a:r>
              <a:rPr lang="en-US" dirty="0">
                <a:solidFill>
                  <a:srgbClr val="FF0000"/>
                </a:solidFill>
              </a:rPr>
              <a:t>0.13</a:t>
            </a:r>
            <a:endParaRPr lang="ru-RU" dirty="0">
              <a:solidFill>
                <a:srgbClr val="FF0000"/>
              </a:solidFill>
            </a:endParaRPr>
          </a:p>
        </p:txBody>
      </p:sp>
      <p:cxnSp>
        <p:nvCxnSpPr>
          <p:cNvPr id="39" name="Прямая со стрелкой 38"/>
          <p:cNvCxnSpPr>
            <a:stCxn id="6" idx="4"/>
          </p:cNvCxnSpPr>
          <p:nvPr/>
        </p:nvCxnSpPr>
        <p:spPr>
          <a:xfrm flipH="1">
            <a:off x="7138849" y="4127864"/>
            <a:ext cx="1894116" cy="9666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rot="19650140">
            <a:off x="7522236" y="4297365"/>
            <a:ext cx="1006858" cy="369332"/>
          </a:xfrm>
          <a:prstGeom prst="rect">
            <a:avLst/>
          </a:prstGeom>
          <a:noFill/>
        </p:spPr>
        <p:txBody>
          <a:bodyPr wrap="square" rtlCol="0">
            <a:spAutoFit/>
          </a:bodyPr>
          <a:lstStyle/>
          <a:p>
            <a:r>
              <a:rPr lang="en-US" dirty="0"/>
              <a:t>0.13/</a:t>
            </a:r>
            <a:r>
              <a:rPr lang="en-US" dirty="0">
                <a:solidFill>
                  <a:srgbClr val="FF0000"/>
                </a:solidFill>
              </a:rPr>
              <a:t>0</a:t>
            </a:r>
            <a:endParaRPr lang="ru-RU" dirty="0">
              <a:solidFill>
                <a:srgbClr val="FF0000"/>
              </a:solidFill>
            </a:endParaRPr>
          </a:p>
        </p:txBody>
      </p:sp>
      <p:cxnSp>
        <p:nvCxnSpPr>
          <p:cNvPr id="47" name="Прямая со стрелкой 46"/>
          <p:cNvCxnSpPr/>
          <p:nvPr/>
        </p:nvCxnSpPr>
        <p:spPr>
          <a:xfrm>
            <a:off x="3124826" y="2340430"/>
            <a:ext cx="2624935" cy="31289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rot="2772217">
            <a:off x="4776859" y="4744535"/>
            <a:ext cx="1319412" cy="338554"/>
          </a:xfrm>
          <a:prstGeom prst="rect">
            <a:avLst/>
          </a:prstGeom>
          <a:noFill/>
        </p:spPr>
        <p:txBody>
          <a:bodyPr wrap="square" rtlCol="0">
            <a:spAutoFit/>
          </a:bodyPr>
          <a:lstStyle/>
          <a:p>
            <a:r>
              <a:rPr lang="en-US" sz="1600" dirty="0"/>
              <a:t>0.61/</a:t>
            </a:r>
            <a:r>
              <a:rPr lang="en-US" sz="1600" dirty="0">
                <a:solidFill>
                  <a:srgbClr val="FF0000"/>
                </a:solidFill>
              </a:rPr>
              <a:t>0.59</a:t>
            </a:r>
            <a:endParaRPr lang="ru-RU" sz="1600" dirty="0">
              <a:solidFill>
                <a:srgbClr val="FF0000"/>
              </a:solidFill>
            </a:endParaRPr>
          </a:p>
        </p:txBody>
      </p:sp>
      <p:sp>
        <p:nvSpPr>
          <p:cNvPr id="35" name="Объект 2"/>
          <p:cNvSpPr txBox="1">
            <a:spLocks/>
          </p:cNvSpPr>
          <p:nvPr/>
        </p:nvSpPr>
        <p:spPr>
          <a:xfrm>
            <a:off x="762000" y="1752601"/>
            <a:ext cx="10972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ln>
                  <a:noFill/>
                </a:ln>
                <a:solidFill>
                  <a:srgbClr val="0000CC"/>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ln>
                  <a:noFill/>
                </a:ln>
                <a:solidFill>
                  <a:srgbClr val="0000C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ln>
                  <a:noFill/>
                </a:ln>
                <a:solidFill>
                  <a:srgbClr val="0000CC"/>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ln>
                  <a:noFill/>
                </a:ln>
                <a:solidFill>
                  <a:srgbClr val="0000CC"/>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ln>
                  <a:noFill/>
                </a:ln>
                <a:solidFill>
                  <a:srgbClr val="0000C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ru-RU" dirty="0"/>
          </a:p>
        </p:txBody>
      </p:sp>
    </p:spTree>
    <p:extLst>
      <p:ext uri="{BB962C8B-B14F-4D97-AF65-F5344CB8AC3E}">
        <p14:creationId xmlns:p14="http://schemas.microsoft.com/office/powerpoint/2010/main" val="3979937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3400" y="179581"/>
            <a:ext cx="10609622" cy="750107"/>
          </a:xfrm>
        </p:spPr>
        <p:txBody>
          <a:bodyPr>
            <a:normAutofit/>
          </a:bodyPr>
          <a:lstStyle/>
          <a:p>
            <a:r>
              <a:rPr lang="en-US" sz="2400" dirty="0"/>
              <a:t>Auto-regressive cross-lagged model</a:t>
            </a:r>
            <a:endParaRPr lang="ru-RU" sz="2400" dirty="0"/>
          </a:p>
        </p:txBody>
      </p:sp>
      <p:sp>
        <p:nvSpPr>
          <p:cNvPr id="3" name="Объект 2"/>
          <p:cNvSpPr>
            <a:spLocks noGrp="1"/>
          </p:cNvSpPr>
          <p:nvPr>
            <p:ph idx="1"/>
          </p:nvPr>
        </p:nvSpPr>
        <p:spPr/>
        <p:txBody>
          <a:bodyPr/>
          <a:lstStyle/>
          <a:p>
            <a:pPr marL="0" indent="0">
              <a:buNone/>
            </a:pPr>
            <a:r>
              <a:rPr lang="ru-RU" dirty="0"/>
              <a:t>т</a:t>
            </a:r>
          </a:p>
        </p:txBody>
      </p:sp>
      <p:sp>
        <p:nvSpPr>
          <p:cNvPr id="4" name="Овал 3"/>
          <p:cNvSpPr/>
          <p:nvPr/>
        </p:nvSpPr>
        <p:spPr>
          <a:xfrm>
            <a:off x="1199213" y="2053651"/>
            <a:ext cx="1693889" cy="10043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Math interest1</a:t>
            </a:r>
            <a:endParaRPr lang="ru-RU" sz="1400" dirty="0"/>
          </a:p>
        </p:txBody>
      </p:sp>
      <p:sp>
        <p:nvSpPr>
          <p:cNvPr id="5" name="Овал 4"/>
          <p:cNvSpPr/>
          <p:nvPr/>
        </p:nvSpPr>
        <p:spPr>
          <a:xfrm>
            <a:off x="3687580" y="1993692"/>
            <a:ext cx="1918741" cy="94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Math self-concept1</a:t>
            </a:r>
            <a:endParaRPr lang="ru-RU" dirty="0"/>
          </a:p>
        </p:txBody>
      </p:sp>
      <p:sp>
        <p:nvSpPr>
          <p:cNvPr id="6" name="Овал 5"/>
          <p:cNvSpPr/>
          <p:nvPr/>
        </p:nvSpPr>
        <p:spPr>
          <a:xfrm>
            <a:off x="6925456" y="1948721"/>
            <a:ext cx="2158583" cy="9893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Instrumental motivation1</a:t>
            </a:r>
            <a:endParaRPr lang="ru-RU" dirty="0"/>
          </a:p>
        </p:txBody>
      </p:sp>
      <p:sp>
        <p:nvSpPr>
          <p:cNvPr id="7" name="Прямоугольник 6"/>
          <p:cNvSpPr/>
          <p:nvPr/>
        </p:nvSpPr>
        <p:spPr>
          <a:xfrm>
            <a:off x="9893508" y="1993692"/>
            <a:ext cx="1379095" cy="824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TIMSS</a:t>
            </a:r>
            <a:endParaRPr lang="ru-RU" dirty="0"/>
          </a:p>
        </p:txBody>
      </p:sp>
      <p:sp>
        <p:nvSpPr>
          <p:cNvPr id="8" name="Овал 7"/>
          <p:cNvSpPr/>
          <p:nvPr/>
        </p:nvSpPr>
        <p:spPr>
          <a:xfrm>
            <a:off x="1199214" y="4497049"/>
            <a:ext cx="2158584" cy="11692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Math interest</a:t>
            </a:r>
            <a:r>
              <a:rPr lang="ru-RU" dirty="0"/>
              <a:t>2</a:t>
            </a:r>
          </a:p>
        </p:txBody>
      </p:sp>
      <p:sp>
        <p:nvSpPr>
          <p:cNvPr id="9" name="Овал 8"/>
          <p:cNvSpPr/>
          <p:nvPr/>
        </p:nvSpPr>
        <p:spPr>
          <a:xfrm>
            <a:off x="4497049" y="4691921"/>
            <a:ext cx="1843790" cy="9743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Math self-concept</a:t>
            </a:r>
            <a:r>
              <a:rPr lang="ru-RU" dirty="0"/>
              <a:t>2</a:t>
            </a:r>
          </a:p>
        </p:txBody>
      </p:sp>
      <p:sp>
        <p:nvSpPr>
          <p:cNvPr id="10" name="Овал 9"/>
          <p:cNvSpPr/>
          <p:nvPr/>
        </p:nvSpPr>
        <p:spPr>
          <a:xfrm>
            <a:off x="7419372" y="4497049"/>
            <a:ext cx="2219303" cy="11692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Instrumental motiv.2</a:t>
            </a:r>
            <a:endParaRPr lang="ru-RU" dirty="0"/>
          </a:p>
        </p:txBody>
      </p:sp>
      <p:sp>
        <p:nvSpPr>
          <p:cNvPr id="11" name="Прямоугольник 10"/>
          <p:cNvSpPr/>
          <p:nvPr/>
        </p:nvSpPr>
        <p:spPr>
          <a:xfrm>
            <a:off x="10328223" y="4497049"/>
            <a:ext cx="151400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PISA</a:t>
            </a:r>
            <a:endParaRPr lang="ru-RU" dirty="0"/>
          </a:p>
        </p:txBody>
      </p:sp>
      <p:cxnSp>
        <p:nvCxnSpPr>
          <p:cNvPr id="13" name="Прямая со стрелкой 12"/>
          <p:cNvCxnSpPr>
            <a:stCxn id="4" idx="4"/>
          </p:cNvCxnSpPr>
          <p:nvPr/>
        </p:nvCxnSpPr>
        <p:spPr>
          <a:xfrm>
            <a:off x="2046158" y="3057992"/>
            <a:ext cx="37475" cy="1439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4497049" y="2938072"/>
            <a:ext cx="629587" cy="17538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stCxn id="6" idx="4"/>
          </p:cNvCxnSpPr>
          <p:nvPr/>
        </p:nvCxnSpPr>
        <p:spPr>
          <a:xfrm>
            <a:off x="8004748" y="2938072"/>
            <a:ext cx="394741" cy="1558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7" idx="2"/>
          </p:cNvCxnSpPr>
          <p:nvPr/>
        </p:nvCxnSpPr>
        <p:spPr>
          <a:xfrm>
            <a:off x="10583056" y="2818151"/>
            <a:ext cx="374754" cy="1678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rot="5400000">
            <a:off x="1885082" y="3578971"/>
            <a:ext cx="691759" cy="369332"/>
          </a:xfrm>
          <a:prstGeom prst="rect">
            <a:avLst/>
          </a:prstGeom>
          <a:noFill/>
        </p:spPr>
        <p:txBody>
          <a:bodyPr wrap="square" rtlCol="0">
            <a:spAutoFit/>
          </a:bodyPr>
          <a:lstStyle/>
          <a:p>
            <a:r>
              <a:rPr lang="en-US" dirty="0"/>
              <a:t>0.47</a:t>
            </a:r>
            <a:endParaRPr lang="ru-RU" dirty="0"/>
          </a:p>
        </p:txBody>
      </p:sp>
      <p:sp>
        <p:nvSpPr>
          <p:cNvPr id="21" name="TextBox 20"/>
          <p:cNvSpPr txBox="1"/>
          <p:nvPr/>
        </p:nvSpPr>
        <p:spPr>
          <a:xfrm rot="4500379">
            <a:off x="4792398" y="4104095"/>
            <a:ext cx="735821" cy="369332"/>
          </a:xfrm>
          <a:prstGeom prst="rect">
            <a:avLst/>
          </a:prstGeom>
          <a:noFill/>
        </p:spPr>
        <p:txBody>
          <a:bodyPr wrap="square" rtlCol="0">
            <a:spAutoFit/>
          </a:bodyPr>
          <a:lstStyle/>
          <a:p>
            <a:r>
              <a:rPr lang="en-US" dirty="0"/>
              <a:t>0.69</a:t>
            </a:r>
            <a:endParaRPr lang="ru-RU" dirty="0"/>
          </a:p>
        </p:txBody>
      </p:sp>
      <p:sp>
        <p:nvSpPr>
          <p:cNvPr id="22" name="TextBox 21"/>
          <p:cNvSpPr txBox="1"/>
          <p:nvPr/>
        </p:nvSpPr>
        <p:spPr>
          <a:xfrm rot="4646074">
            <a:off x="7917526" y="4063211"/>
            <a:ext cx="1004339" cy="369332"/>
          </a:xfrm>
          <a:prstGeom prst="rect">
            <a:avLst/>
          </a:prstGeom>
          <a:noFill/>
        </p:spPr>
        <p:txBody>
          <a:bodyPr wrap="square" rtlCol="0">
            <a:spAutoFit/>
          </a:bodyPr>
          <a:lstStyle/>
          <a:p>
            <a:r>
              <a:rPr lang="en-US" dirty="0"/>
              <a:t>0.35</a:t>
            </a:r>
            <a:endParaRPr lang="ru-RU" dirty="0"/>
          </a:p>
        </p:txBody>
      </p:sp>
      <p:sp>
        <p:nvSpPr>
          <p:cNvPr id="23" name="TextBox 22"/>
          <p:cNvSpPr txBox="1"/>
          <p:nvPr/>
        </p:nvSpPr>
        <p:spPr>
          <a:xfrm rot="4778339">
            <a:off x="10514351" y="3538626"/>
            <a:ext cx="886919" cy="369332"/>
          </a:xfrm>
          <a:prstGeom prst="rect">
            <a:avLst/>
          </a:prstGeom>
          <a:noFill/>
        </p:spPr>
        <p:txBody>
          <a:bodyPr wrap="square" rtlCol="0">
            <a:spAutoFit/>
          </a:bodyPr>
          <a:lstStyle/>
          <a:p>
            <a:r>
              <a:rPr lang="en-US" dirty="0"/>
              <a:t>0.61</a:t>
            </a:r>
            <a:endParaRPr lang="ru-RU" dirty="0"/>
          </a:p>
        </p:txBody>
      </p:sp>
      <p:cxnSp>
        <p:nvCxnSpPr>
          <p:cNvPr id="25" name="Прямая со стрелкой 24"/>
          <p:cNvCxnSpPr>
            <a:stCxn id="5" idx="3"/>
          </p:cNvCxnSpPr>
          <p:nvPr/>
        </p:nvCxnSpPr>
        <p:spPr>
          <a:xfrm flipH="1">
            <a:off x="2893102" y="2799771"/>
            <a:ext cx="1075471" cy="1697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rot="17820463">
            <a:off x="2896904" y="3496896"/>
            <a:ext cx="771884" cy="369332"/>
          </a:xfrm>
          <a:prstGeom prst="rect">
            <a:avLst/>
          </a:prstGeom>
          <a:noFill/>
        </p:spPr>
        <p:txBody>
          <a:bodyPr wrap="square" rtlCol="0">
            <a:spAutoFit/>
          </a:bodyPr>
          <a:lstStyle/>
          <a:p>
            <a:r>
              <a:rPr lang="en-US" dirty="0"/>
              <a:t>0.10</a:t>
            </a:r>
            <a:endParaRPr lang="ru-RU" dirty="0"/>
          </a:p>
        </p:txBody>
      </p:sp>
      <p:cxnSp>
        <p:nvCxnSpPr>
          <p:cNvPr id="28" name="Прямая со стрелкой 27"/>
          <p:cNvCxnSpPr/>
          <p:nvPr/>
        </p:nvCxnSpPr>
        <p:spPr>
          <a:xfrm flipH="1">
            <a:off x="3282846" y="2668249"/>
            <a:ext cx="3642610" cy="2023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rot="19795505">
            <a:off x="5306518" y="2938072"/>
            <a:ext cx="674558" cy="369332"/>
          </a:xfrm>
          <a:prstGeom prst="rect">
            <a:avLst/>
          </a:prstGeom>
          <a:noFill/>
        </p:spPr>
        <p:txBody>
          <a:bodyPr wrap="square" rtlCol="0">
            <a:spAutoFit/>
          </a:bodyPr>
          <a:lstStyle/>
          <a:p>
            <a:r>
              <a:rPr lang="en-US" dirty="0"/>
              <a:t>0.09</a:t>
            </a:r>
            <a:endParaRPr lang="ru-RU" dirty="0"/>
          </a:p>
        </p:txBody>
      </p:sp>
      <p:cxnSp>
        <p:nvCxnSpPr>
          <p:cNvPr id="31" name="Прямая со стрелкой 30"/>
          <p:cNvCxnSpPr>
            <a:stCxn id="5" idx="6"/>
          </p:cNvCxnSpPr>
          <p:nvPr/>
        </p:nvCxnSpPr>
        <p:spPr>
          <a:xfrm>
            <a:off x="5606321" y="2465882"/>
            <a:ext cx="4721902" cy="2226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rot="1670951">
            <a:off x="9403038" y="4109275"/>
            <a:ext cx="816840" cy="369332"/>
          </a:xfrm>
          <a:prstGeom prst="rect">
            <a:avLst/>
          </a:prstGeom>
          <a:noFill/>
        </p:spPr>
        <p:txBody>
          <a:bodyPr wrap="square" rtlCol="0">
            <a:spAutoFit/>
          </a:bodyPr>
          <a:lstStyle/>
          <a:p>
            <a:r>
              <a:rPr lang="en-US" dirty="0"/>
              <a:t>0.13</a:t>
            </a:r>
            <a:endParaRPr lang="ru-RU" dirty="0"/>
          </a:p>
        </p:txBody>
      </p:sp>
      <p:cxnSp>
        <p:nvCxnSpPr>
          <p:cNvPr id="34" name="Прямая со стрелкой 33"/>
          <p:cNvCxnSpPr>
            <a:stCxn id="6" idx="6"/>
          </p:cNvCxnSpPr>
          <p:nvPr/>
        </p:nvCxnSpPr>
        <p:spPr>
          <a:xfrm>
            <a:off x="9084039" y="2443397"/>
            <a:ext cx="1686394" cy="2053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rot="3011489">
            <a:off x="9752018" y="3253849"/>
            <a:ext cx="704870" cy="369332"/>
          </a:xfrm>
          <a:prstGeom prst="rect">
            <a:avLst/>
          </a:prstGeom>
          <a:noFill/>
        </p:spPr>
        <p:txBody>
          <a:bodyPr wrap="square" rtlCol="0">
            <a:spAutoFit/>
          </a:bodyPr>
          <a:lstStyle/>
          <a:p>
            <a:r>
              <a:rPr lang="en-US" dirty="0"/>
              <a:t>0.08</a:t>
            </a:r>
            <a:endParaRPr lang="ru-RU" dirty="0"/>
          </a:p>
        </p:txBody>
      </p:sp>
      <p:cxnSp>
        <p:nvCxnSpPr>
          <p:cNvPr id="37" name="Прямая со стрелкой 36"/>
          <p:cNvCxnSpPr>
            <a:stCxn id="7" idx="1"/>
            <a:endCxn id="9" idx="7"/>
          </p:cNvCxnSpPr>
          <p:nvPr/>
        </p:nvCxnSpPr>
        <p:spPr>
          <a:xfrm flipH="1">
            <a:off x="6070822" y="2405922"/>
            <a:ext cx="3822686" cy="2428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rot="19667312">
            <a:off x="6265887" y="4178429"/>
            <a:ext cx="1034420" cy="369332"/>
          </a:xfrm>
          <a:prstGeom prst="rect">
            <a:avLst/>
          </a:prstGeom>
          <a:noFill/>
        </p:spPr>
        <p:txBody>
          <a:bodyPr wrap="square" rtlCol="0">
            <a:spAutoFit/>
          </a:bodyPr>
          <a:lstStyle/>
          <a:p>
            <a:r>
              <a:rPr lang="en-US" dirty="0"/>
              <a:t>0.08</a:t>
            </a:r>
            <a:endParaRPr lang="ru-RU" dirty="0"/>
          </a:p>
        </p:txBody>
      </p:sp>
      <p:cxnSp>
        <p:nvCxnSpPr>
          <p:cNvPr id="42" name="Прямая со стрелкой 41"/>
          <p:cNvCxnSpPr>
            <a:stCxn id="4" idx="6"/>
            <a:endCxn id="10" idx="1"/>
          </p:cNvCxnSpPr>
          <p:nvPr/>
        </p:nvCxnSpPr>
        <p:spPr>
          <a:xfrm>
            <a:off x="2893102" y="2555822"/>
            <a:ext cx="4851279" cy="21124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rot="1432029">
            <a:off x="6028211" y="3717560"/>
            <a:ext cx="897245" cy="369332"/>
          </a:xfrm>
          <a:prstGeom prst="rect">
            <a:avLst/>
          </a:prstGeom>
          <a:noFill/>
        </p:spPr>
        <p:txBody>
          <a:bodyPr wrap="square" rtlCol="0">
            <a:spAutoFit/>
          </a:bodyPr>
          <a:lstStyle/>
          <a:p>
            <a:r>
              <a:rPr lang="en-US" dirty="0"/>
              <a:t>0.15</a:t>
            </a:r>
            <a:endParaRPr lang="ru-RU" dirty="0"/>
          </a:p>
        </p:txBody>
      </p:sp>
    </p:spTree>
    <p:extLst>
      <p:ext uri="{BB962C8B-B14F-4D97-AF65-F5344CB8AC3E}">
        <p14:creationId xmlns:p14="http://schemas.microsoft.com/office/powerpoint/2010/main" val="1160472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Auto-regressive cross-lagged model (girls/boys) </a:t>
            </a:r>
            <a:endParaRPr lang="ru-RU" dirty="0"/>
          </a:p>
        </p:txBody>
      </p:sp>
      <p:sp>
        <p:nvSpPr>
          <p:cNvPr id="3" name="Объект 2"/>
          <p:cNvSpPr>
            <a:spLocks noGrp="1"/>
          </p:cNvSpPr>
          <p:nvPr>
            <p:ph idx="1"/>
          </p:nvPr>
        </p:nvSpPr>
        <p:spPr/>
        <p:txBody>
          <a:bodyPr/>
          <a:lstStyle/>
          <a:p>
            <a:pPr marL="0" indent="0">
              <a:buNone/>
            </a:pPr>
            <a:r>
              <a:rPr lang="ru-RU" dirty="0"/>
              <a:t>т</a:t>
            </a:r>
          </a:p>
        </p:txBody>
      </p:sp>
      <p:sp>
        <p:nvSpPr>
          <p:cNvPr id="4" name="Овал 3"/>
          <p:cNvSpPr/>
          <p:nvPr/>
        </p:nvSpPr>
        <p:spPr>
          <a:xfrm>
            <a:off x="1249169" y="2030976"/>
            <a:ext cx="1693889" cy="10043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t>ИНТЕРЕС1</a:t>
            </a:r>
          </a:p>
        </p:txBody>
      </p:sp>
      <p:sp>
        <p:nvSpPr>
          <p:cNvPr id="5" name="Овал 4"/>
          <p:cNvSpPr/>
          <p:nvPr/>
        </p:nvSpPr>
        <p:spPr>
          <a:xfrm>
            <a:off x="3687580" y="1993692"/>
            <a:ext cx="1918741" cy="94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С.оценка1</a:t>
            </a:r>
          </a:p>
        </p:txBody>
      </p:sp>
      <p:sp>
        <p:nvSpPr>
          <p:cNvPr id="6" name="Овал 5"/>
          <p:cNvSpPr/>
          <p:nvPr/>
        </p:nvSpPr>
        <p:spPr>
          <a:xfrm>
            <a:off x="6925456" y="1948721"/>
            <a:ext cx="2158583" cy="9893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Инстр.мотив1</a:t>
            </a:r>
          </a:p>
        </p:txBody>
      </p:sp>
      <p:sp>
        <p:nvSpPr>
          <p:cNvPr id="7" name="Прямоугольник 6"/>
          <p:cNvSpPr/>
          <p:nvPr/>
        </p:nvSpPr>
        <p:spPr>
          <a:xfrm>
            <a:off x="9893508" y="1993692"/>
            <a:ext cx="1379095" cy="824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TIMSS</a:t>
            </a:r>
            <a:endParaRPr lang="ru-RU" dirty="0"/>
          </a:p>
        </p:txBody>
      </p:sp>
      <p:sp>
        <p:nvSpPr>
          <p:cNvPr id="8" name="Овал 7"/>
          <p:cNvSpPr/>
          <p:nvPr/>
        </p:nvSpPr>
        <p:spPr>
          <a:xfrm>
            <a:off x="1199214" y="4497049"/>
            <a:ext cx="2158584" cy="11692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Интерес2</a:t>
            </a:r>
          </a:p>
        </p:txBody>
      </p:sp>
      <p:sp>
        <p:nvSpPr>
          <p:cNvPr id="9" name="Овал 8"/>
          <p:cNvSpPr/>
          <p:nvPr/>
        </p:nvSpPr>
        <p:spPr>
          <a:xfrm>
            <a:off x="4497049" y="4691921"/>
            <a:ext cx="1843790" cy="9743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С.оценка2</a:t>
            </a:r>
          </a:p>
        </p:txBody>
      </p:sp>
      <p:sp>
        <p:nvSpPr>
          <p:cNvPr id="10" name="Овал 9"/>
          <p:cNvSpPr/>
          <p:nvPr/>
        </p:nvSpPr>
        <p:spPr>
          <a:xfrm>
            <a:off x="7600013" y="4497049"/>
            <a:ext cx="2165838" cy="11692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Инстр.мотив2</a:t>
            </a:r>
          </a:p>
        </p:txBody>
      </p:sp>
      <p:sp>
        <p:nvSpPr>
          <p:cNvPr id="11" name="Прямоугольник 10"/>
          <p:cNvSpPr/>
          <p:nvPr/>
        </p:nvSpPr>
        <p:spPr>
          <a:xfrm>
            <a:off x="10328223" y="4497049"/>
            <a:ext cx="151400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PISA</a:t>
            </a:r>
            <a:endParaRPr lang="ru-RU" dirty="0"/>
          </a:p>
        </p:txBody>
      </p:sp>
      <p:cxnSp>
        <p:nvCxnSpPr>
          <p:cNvPr id="13" name="Прямая со стрелкой 12"/>
          <p:cNvCxnSpPr>
            <a:stCxn id="4" idx="4"/>
          </p:cNvCxnSpPr>
          <p:nvPr/>
        </p:nvCxnSpPr>
        <p:spPr>
          <a:xfrm>
            <a:off x="2096114" y="3035317"/>
            <a:ext cx="37475" cy="1439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4497049" y="2938072"/>
            <a:ext cx="629587" cy="17538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stCxn id="6" idx="4"/>
          </p:cNvCxnSpPr>
          <p:nvPr/>
        </p:nvCxnSpPr>
        <p:spPr>
          <a:xfrm>
            <a:off x="8004748" y="2938072"/>
            <a:ext cx="394741" cy="1558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7" idx="2"/>
          </p:cNvCxnSpPr>
          <p:nvPr/>
        </p:nvCxnSpPr>
        <p:spPr>
          <a:xfrm>
            <a:off x="10583056" y="2818151"/>
            <a:ext cx="374754" cy="1678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rot="5400000">
            <a:off x="1586382" y="3548680"/>
            <a:ext cx="1289156" cy="307777"/>
          </a:xfrm>
          <a:prstGeom prst="rect">
            <a:avLst/>
          </a:prstGeom>
          <a:noFill/>
        </p:spPr>
        <p:txBody>
          <a:bodyPr wrap="square" rtlCol="0">
            <a:spAutoFit/>
          </a:bodyPr>
          <a:lstStyle/>
          <a:p>
            <a:r>
              <a:rPr lang="en-US" sz="1400" dirty="0"/>
              <a:t>0.47/</a:t>
            </a:r>
            <a:r>
              <a:rPr lang="en-US" sz="1400" dirty="0">
                <a:solidFill>
                  <a:srgbClr val="FF0000"/>
                </a:solidFill>
              </a:rPr>
              <a:t>0.47</a:t>
            </a:r>
            <a:endParaRPr lang="ru-RU" sz="1400" dirty="0">
              <a:solidFill>
                <a:srgbClr val="FF0000"/>
              </a:solidFill>
            </a:endParaRPr>
          </a:p>
        </p:txBody>
      </p:sp>
      <p:sp>
        <p:nvSpPr>
          <p:cNvPr id="21" name="TextBox 20"/>
          <p:cNvSpPr txBox="1"/>
          <p:nvPr/>
        </p:nvSpPr>
        <p:spPr>
          <a:xfrm rot="4500379">
            <a:off x="4467018" y="3854395"/>
            <a:ext cx="1252823" cy="369332"/>
          </a:xfrm>
          <a:prstGeom prst="rect">
            <a:avLst/>
          </a:prstGeom>
          <a:noFill/>
        </p:spPr>
        <p:txBody>
          <a:bodyPr wrap="square" rtlCol="0">
            <a:spAutoFit/>
          </a:bodyPr>
          <a:lstStyle/>
          <a:p>
            <a:r>
              <a:rPr lang="en-US" dirty="0"/>
              <a:t>0.80/</a:t>
            </a:r>
            <a:r>
              <a:rPr lang="en-US" dirty="0">
                <a:solidFill>
                  <a:srgbClr val="FF0000"/>
                </a:solidFill>
              </a:rPr>
              <a:t>0.55</a:t>
            </a:r>
            <a:endParaRPr lang="ru-RU" dirty="0">
              <a:solidFill>
                <a:srgbClr val="FF0000"/>
              </a:solidFill>
            </a:endParaRPr>
          </a:p>
        </p:txBody>
      </p:sp>
      <p:sp>
        <p:nvSpPr>
          <p:cNvPr id="22" name="TextBox 21"/>
          <p:cNvSpPr txBox="1"/>
          <p:nvPr/>
        </p:nvSpPr>
        <p:spPr>
          <a:xfrm rot="4646074">
            <a:off x="7734589" y="3916560"/>
            <a:ext cx="1304838" cy="369332"/>
          </a:xfrm>
          <a:prstGeom prst="rect">
            <a:avLst/>
          </a:prstGeom>
          <a:noFill/>
        </p:spPr>
        <p:txBody>
          <a:bodyPr wrap="square" rtlCol="0">
            <a:spAutoFit/>
          </a:bodyPr>
          <a:lstStyle/>
          <a:p>
            <a:r>
              <a:rPr lang="en-US" dirty="0"/>
              <a:t>0.37/0</a:t>
            </a:r>
            <a:r>
              <a:rPr lang="en-US" dirty="0">
                <a:solidFill>
                  <a:srgbClr val="FF0000"/>
                </a:solidFill>
              </a:rPr>
              <a:t>.30</a:t>
            </a:r>
            <a:endParaRPr lang="ru-RU" dirty="0">
              <a:solidFill>
                <a:srgbClr val="FF0000"/>
              </a:solidFill>
            </a:endParaRPr>
          </a:p>
        </p:txBody>
      </p:sp>
      <p:sp>
        <p:nvSpPr>
          <p:cNvPr id="23" name="TextBox 22"/>
          <p:cNvSpPr txBox="1"/>
          <p:nvPr/>
        </p:nvSpPr>
        <p:spPr>
          <a:xfrm rot="4778339">
            <a:off x="10331477" y="3386155"/>
            <a:ext cx="1196916" cy="369332"/>
          </a:xfrm>
          <a:prstGeom prst="rect">
            <a:avLst/>
          </a:prstGeom>
          <a:noFill/>
        </p:spPr>
        <p:txBody>
          <a:bodyPr wrap="square" rtlCol="0">
            <a:spAutoFit/>
          </a:bodyPr>
          <a:lstStyle/>
          <a:p>
            <a:r>
              <a:rPr lang="en-US" dirty="0"/>
              <a:t>0.59/</a:t>
            </a:r>
            <a:r>
              <a:rPr lang="en-US" dirty="0">
                <a:solidFill>
                  <a:srgbClr val="FF0000"/>
                </a:solidFill>
              </a:rPr>
              <a:t>0.63</a:t>
            </a:r>
            <a:endParaRPr lang="ru-RU" dirty="0">
              <a:solidFill>
                <a:srgbClr val="FF0000"/>
              </a:solidFill>
            </a:endParaRPr>
          </a:p>
        </p:txBody>
      </p:sp>
      <p:cxnSp>
        <p:nvCxnSpPr>
          <p:cNvPr id="25" name="Прямая со стрелкой 24"/>
          <p:cNvCxnSpPr>
            <a:stCxn id="5" idx="3"/>
          </p:cNvCxnSpPr>
          <p:nvPr/>
        </p:nvCxnSpPr>
        <p:spPr>
          <a:xfrm flipH="1">
            <a:off x="2893102" y="2799771"/>
            <a:ext cx="1075471" cy="1697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rot="17820463">
            <a:off x="2815315" y="3363736"/>
            <a:ext cx="1070804" cy="369332"/>
          </a:xfrm>
          <a:prstGeom prst="rect">
            <a:avLst/>
          </a:prstGeom>
          <a:noFill/>
        </p:spPr>
        <p:txBody>
          <a:bodyPr wrap="square" rtlCol="0">
            <a:spAutoFit/>
          </a:bodyPr>
          <a:lstStyle/>
          <a:p>
            <a:r>
              <a:rPr lang="en-US" dirty="0"/>
              <a:t>0.12/</a:t>
            </a:r>
            <a:r>
              <a:rPr lang="en-US" dirty="0">
                <a:solidFill>
                  <a:srgbClr val="FF0000"/>
                </a:solidFill>
              </a:rPr>
              <a:t>0</a:t>
            </a:r>
            <a:endParaRPr lang="ru-RU" dirty="0">
              <a:solidFill>
                <a:srgbClr val="FF0000"/>
              </a:solidFill>
            </a:endParaRPr>
          </a:p>
        </p:txBody>
      </p:sp>
      <p:cxnSp>
        <p:nvCxnSpPr>
          <p:cNvPr id="28" name="Прямая со стрелкой 27"/>
          <p:cNvCxnSpPr/>
          <p:nvPr/>
        </p:nvCxnSpPr>
        <p:spPr>
          <a:xfrm flipH="1">
            <a:off x="3282846" y="2668249"/>
            <a:ext cx="3642610" cy="2023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rot="19795505">
            <a:off x="5290344" y="2877872"/>
            <a:ext cx="914815" cy="369332"/>
          </a:xfrm>
          <a:prstGeom prst="rect">
            <a:avLst/>
          </a:prstGeom>
          <a:noFill/>
        </p:spPr>
        <p:txBody>
          <a:bodyPr wrap="square" rtlCol="0">
            <a:spAutoFit/>
          </a:bodyPr>
          <a:lstStyle/>
          <a:p>
            <a:r>
              <a:rPr lang="en-US" dirty="0"/>
              <a:t>0.12/</a:t>
            </a:r>
            <a:r>
              <a:rPr lang="en-US" dirty="0">
                <a:solidFill>
                  <a:srgbClr val="FF0000"/>
                </a:solidFill>
              </a:rPr>
              <a:t>0</a:t>
            </a:r>
            <a:endParaRPr lang="ru-RU" dirty="0">
              <a:solidFill>
                <a:srgbClr val="FF0000"/>
              </a:solidFill>
            </a:endParaRPr>
          </a:p>
        </p:txBody>
      </p:sp>
      <p:cxnSp>
        <p:nvCxnSpPr>
          <p:cNvPr id="31" name="Прямая со стрелкой 30"/>
          <p:cNvCxnSpPr>
            <a:stCxn id="5" idx="6"/>
          </p:cNvCxnSpPr>
          <p:nvPr/>
        </p:nvCxnSpPr>
        <p:spPr>
          <a:xfrm>
            <a:off x="5606321" y="2465882"/>
            <a:ext cx="4721902" cy="2226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rot="1670951">
            <a:off x="9045820" y="4020710"/>
            <a:ext cx="1196016" cy="369332"/>
          </a:xfrm>
          <a:prstGeom prst="rect">
            <a:avLst/>
          </a:prstGeom>
          <a:noFill/>
        </p:spPr>
        <p:txBody>
          <a:bodyPr wrap="square" rtlCol="0">
            <a:spAutoFit/>
          </a:bodyPr>
          <a:lstStyle/>
          <a:p>
            <a:r>
              <a:rPr lang="en-US" dirty="0"/>
              <a:t>0.12/</a:t>
            </a:r>
            <a:r>
              <a:rPr lang="en-US" dirty="0">
                <a:solidFill>
                  <a:srgbClr val="FF0000"/>
                </a:solidFill>
              </a:rPr>
              <a:t>0.14</a:t>
            </a:r>
            <a:endParaRPr lang="ru-RU" dirty="0">
              <a:solidFill>
                <a:srgbClr val="FF0000"/>
              </a:solidFill>
            </a:endParaRPr>
          </a:p>
        </p:txBody>
      </p:sp>
      <p:cxnSp>
        <p:nvCxnSpPr>
          <p:cNvPr id="34" name="Прямая со стрелкой 33"/>
          <p:cNvCxnSpPr>
            <a:stCxn id="6" idx="6"/>
          </p:cNvCxnSpPr>
          <p:nvPr/>
        </p:nvCxnSpPr>
        <p:spPr>
          <a:xfrm>
            <a:off x="9084039" y="2443397"/>
            <a:ext cx="1686394" cy="2053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rot="3011489">
            <a:off x="9745342" y="3364467"/>
            <a:ext cx="902607" cy="369332"/>
          </a:xfrm>
          <a:prstGeom prst="rect">
            <a:avLst/>
          </a:prstGeom>
          <a:noFill/>
        </p:spPr>
        <p:txBody>
          <a:bodyPr wrap="square" rtlCol="0">
            <a:spAutoFit/>
          </a:bodyPr>
          <a:lstStyle/>
          <a:p>
            <a:r>
              <a:rPr lang="en-US" dirty="0"/>
              <a:t>0.12/</a:t>
            </a:r>
            <a:r>
              <a:rPr lang="en-US" dirty="0">
                <a:solidFill>
                  <a:srgbClr val="FF0000"/>
                </a:solidFill>
              </a:rPr>
              <a:t>0</a:t>
            </a:r>
            <a:endParaRPr lang="ru-RU" dirty="0">
              <a:solidFill>
                <a:srgbClr val="FF0000"/>
              </a:solidFill>
            </a:endParaRPr>
          </a:p>
        </p:txBody>
      </p:sp>
      <p:cxnSp>
        <p:nvCxnSpPr>
          <p:cNvPr id="37" name="Прямая со стрелкой 36"/>
          <p:cNvCxnSpPr>
            <a:stCxn id="7" idx="1"/>
            <a:endCxn id="9" idx="7"/>
          </p:cNvCxnSpPr>
          <p:nvPr/>
        </p:nvCxnSpPr>
        <p:spPr>
          <a:xfrm flipH="1">
            <a:off x="6070822" y="2405922"/>
            <a:ext cx="3822686" cy="2428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rot="19667312">
            <a:off x="6265887" y="4178429"/>
            <a:ext cx="1034420" cy="369332"/>
          </a:xfrm>
          <a:prstGeom prst="rect">
            <a:avLst/>
          </a:prstGeom>
          <a:noFill/>
        </p:spPr>
        <p:txBody>
          <a:bodyPr wrap="square" rtlCol="0">
            <a:spAutoFit/>
          </a:bodyPr>
          <a:lstStyle/>
          <a:p>
            <a:r>
              <a:rPr lang="en-US" dirty="0"/>
              <a:t>0/</a:t>
            </a:r>
            <a:r>
              <a:rPr lang="en-US" dirty="0">
                <a:solidFill>
                  <a:srgbClr val="FF0000"/>
                </a:solidFill>
              </a:rPr>
              <a:t>0.12</a:t>
            </a:r>
            <a:endParaRPr lang="ru-RU" dirty="0">
              <a:solidFill>
                <a:srgbClr val="FF0000"/>
              </a:solidFill>
            </a:endParaRPr>
          </a:p>
        </p:txBody>
      </p:sp>
      <p:cxnSp>
        <p:nvCxnSpPr>
          <p:cNvPr id="14" name="Прямая со стрелкой 13"/>
          <p:cNvCxnSpPr>
            <a:stCxn id="4" idx="6"/>
          </p:cNvCxnSpPr>
          <p:nvPr/>
        </p:nvCxnSpPr>
        <p:spPr>
          <a:xfrm>
            <a:off x="2943058" y="2533147"/>
            <a:ext cx="5366478" cy="19412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rot="1236852">
            <a:off x="6070920" y="3661390"/>
            <a:ext cx="1109467" cy="369332"/>
          </a:xfrm>
          <a:prstGeom prst="rect">
            <a:avLst/>
          </a:prstGeom>
          <a:noFill/>
        </p:spPr>
        <p:txBody>
          <a:bodyPr wrap="square" rtlCol="0">
            <a:spAutoFit/>
          </a:bodyPr>
          <a:lstStyle/>
          <a:p>
            <a:r>
              <a:rPr lang="en-US" dirty="0"/>
              <a:t>0.20/</a:t>
            </a:r>
            <a:r>
              <a:rPr lang="en-US" dirty="0">
                <a:solidFill>
                  <a:srgbClr val="FF0000"/>
                </a:solidFill>
              </a:rPr>
              <a:t>0</a:t>
            </a:r>
            <a:endParaRPr lang="ru-RU" dirty="0">
              <a:solidFill>
                <a:srgbClr val="FF0000"/>
              </a:solidFill>
            </a:endParaRPr>
          </a:p>
        </p:txBody>
      </p:sp>
    </p:spTree>
    <p:extLst>
      <p:ext uri="{BB962C8B-B14F-4D97-AF65-F5344CB8AC3E}">
        <p14:creationId xmlns:p14="http://schemas.microsoft.com/office/powerpoint/2010/main" val="2226345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8854593" cy="654432"/>
          </a:xfrm>
        </p:spPr>
        <p:txBody>
          <a:bodyPr>
            <a:normAutofit/>
          </a:bodyPr>
          <a:lstStyle/>
          <a:p>
            <a:r>
              <a:rPr lang="en-US" dirty="0"/>
              <a:t>Probability to choose STEM career ()</a:t>
            </a:r>
            <a:endParaRPr lang="ru-RU" dirty="0"/>
          </a:p>
        </p:txBody>
      </p:sp>
      <p:sp>
        <p:nvSpPr>
          <p:cNvPr id="3" name="Объект 2"/>
          <p:cNvSpPr>
            <a:spLocks noGrp="1"/>
          </p:cNvSpPr>
          <p:nvPr>
            <p:ph idx="1"/>
          </p:nvPr>
        </p:nvSpPr>
        <p:spPr>
          <a:xfrm>
            <a:off x="677334" y="1427019"/>
            <a:ext cx="8596668" cy="4614344"/>
          </a:xfrm>
        </p:spPr>
        <p:txBody>
          <a:bodyPr/>
          <a:lstStyle/>
          <a:p>
            <a:r>
              <a:rPr lang="en-US" dirty="0"/>
              <a:t>m</a:t>
            </a:r>
            <a:endParaRPr lang="ru-RU" dirty="0"/>
          </a:p>
        </p:txBody>
      </p:sp>
      <p:sp>
        <p:nvSpPr>
          <p:cNvPr id="4" name="Овал 3"/>
          <p:cNvSpPr/>
          <p:nvPr/>
        </p:nvSpPr>
        <p:spPr>
          <a:xfrm>
            <a:off x="1731818" y="1427019"/>
            <a:ext cx="2535382" cy="919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Math interest</a:t>
            </a:r>
            <a:endParaRPr lang="ru-RU" dirty="0"/>
          </a:p>
        </p:txBody>
      </p:sp>
      <p:sp>
        <p:nvSpPr>
          <p:cNvPr id="5" name="Овал 4"/>
          <p:cNvSpPr/>
          <p:nvPr/>
        </p:nvSpPr>
        <p:spPr>
          <a:xfrm>
            <a:off x="1738745" y="2444366"/>
            <a:ext cx="2535382" cy="919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Math self-concept</a:t>
            </a:r>
            <a:endParaRPr lang="ru-RU" dirty="0"/>
          </a:p>
        </p:txBody>
      </p:sp>
      <p:sp>
        <p:nvSpPr>
          <p:cNvPr id="6" name="Овал 5"/>
          <p:cNvSpPr/>
          <p:nvPr/>
        </p:nvSpPr>
        <p:spPr>
          <a:xfrm>
            <a:off x="1731818" y="3526372"/>
            <a:ext cx="2535382" cy="919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Math instrumental </a:t>
            </a:r>
            <a:r>
              <a:rPr lang="en-US" dirty="0" err="1"/>
              <a:t>motiv</a:t>
            </a:r>
            <a:r>
              <a:rPr lang="en-US" dirty="0"/>
              <a:t>.</a:t>
            </a:r>
            <a:endParaRPr lang="ru-RU" dirty="0"/>
          </a:p>
        </p:txBody>
      </p:sp>
      <p:sp>
        <p:nvSpPr>
          <p:cNvPr id="8" name="Прямоугольник 7"/>
          <p:cNvSpPr/>
          <p:nvPr/>
        </p:nvSpPr>
        <p:spPr>
          <a:xfrm>
            <a:off x="6600074" y="3300884"/>
            <a:ext cx="2812473" cy="969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Probability to choose STEM career</a:t>
            </a:r>
            <a:endParaRPr lang="ru-RU" dirty="0"/>
          </a:p>
        </p:txBody>
      </p:sp>
      <p:sp>
        <p:nvSpPr>
          <p:cNvPr id="9" name="Прямоугольник 8"/>
          <p:cNvSpPr/>
          <p:nvPr/>
        </p:nvSpPr>
        <p:spPr>
          <a:xfrm>
            <a:off x="1731818" y="4777901"/>
            <a:ext cx="2812473" cy="969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PISA math scores</a:t>
            </a:r>
            <a:endParaRPr lang="ru-RU" dirty="0"/>
          </a:p>
        </p:txBody>
      </p:sp>
      <p:cxnSp>
        <p:nvCxnSpPr>
          <p:cNvPr id="11" name="Прямая со стрелкой 10"/>
          <p:cNvCxnSpPr>
            <a:stCxn id="5" idx="6"/>
          </p:cNvCxnSpPr>
          <p:nvPr/>
        </p:nvCxnSpPr>
        <p:spPr>
          <a:xfrm>
            <a:off x="4274127" y="2903876"/>
            <a:ext cx="2319020" cy="6224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6" idx="6"/>
            <a:endCxn id="8" idx="1"/>
          </p:cNvCxnSpPr>
          <p:nvPr/>
        </p:nvCxnSpPr>
        <p:spPr>
          <a:xfrm flipV="1">
            <a:off x="4267200" y="3785793"/>
            <a:ext cx="2332874" cy="2000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9" idx="3"/>
          </p:cNvCxnSpPr>
          <p:nvPr/>
        </p:nvCxnSpPr>
        <p:spPr>
          <a:xfrm flipV="1">
            <a:off x="4544291" y="4148869"/>
            <a:ext cx="2048856" cy="11139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rot="890821">
            <a:off x="4734042" y="2816795"/>
            <a:ext cx="536940" cy="369332"/>
          </a:xfrm>
          <a:prstGeom prst="rect">
            <a:avLst/>
          </a:prstGeom>
          <a:noFill/>
        </p:spPr>
        <p:txBody>
          <a:bodyPr wrap="square" rtlCol="0">
            <a:spAutoFit/>
          </a:bodyPr>
          <a:lstStyle/>
          <a:p>
            <a:r>
              <a:rPr lang="en-US" dirty="0">
                <a:solidFill>
                  <a:schemeClr val="accent5"/>
                </a:solidFill>
              </a:rPr>
              <a:t>.21</a:t>
            </a:r>
            <a:endParaRPr lang="ru-RU" dirty="0"/>
          </a:p>
        </p:txBody>
      </p:sp>
      <p:sp>
        <p:nvSpPr>
          <p:cNvPr id="17" name="TextBox 16"/>
          <p:cNvSpPr txBox="1"/>
          <p:nvPr/>
        </p:nvSpPr>
        <p:spPr>
          <a:xfrm rot="21306547">
            <a:off x="4638148" y="3592104"/>
            <a:ext cx="1285818" cy="369332"/>
          </a:xfrm>
          <a:prstGeom prst="rect">
            <a:avLst/>
          </a:prstGeom>
          <a:noFill/>
        </p:spPr>
        <p:txBody>
          <a:bodyPr wrap="square" rtlCol="0">
            <a:spAutoFit/>
          </a:bodyPr>
          <a:lstStyle/>
          <a:p>
            <a:r>
              <a:rPr lang="en-US" dirty="0">
                <a:solidFill>
                  <a:schemeClr val="accent5"/>
                </a:solidFill>
              </a:rPr>
              <a:t>.17</a:t>
            </a:r>
            <a:endParaRPr lang="ru-RU" dirty="0"/>
          </a:p>
        </p:txBody>
      </p:sp>
      <p:sp>
        <p:nvSpPr>
          <p:cNvPr id="18" name="TextBox 17"/>
          <p:cNvSpPr txBox="1"/>
          <p:nvPr/>
        </p:nvSpPr>
        <p:spPr>
          <a:xfrm rot="19242536">
            <a:off x="5090333" y="4626343"/>
            <a:ext cx="1255049" cy="369332"/>
          </a:xfrm>
          <a:prstGeom prst="rect">
            <a:avLst/>
          </a:prstGeom>
          <a:noFill/>
        </p:spPr>
        <p:txBody>
          <a:bodyPr wrap="square" rtlCol="0">
            <a:spAutoFit/>
          </a:bodyPr>
          <a:lstStyle/>
          <a:p>
            <a:r>
              <a:rPr lang="en-US" dirty="0"/>
              <a:t>.</a:t>
            </a:r>
            <a:r>
              <a:rPr lang="en-US" dirty="0">
                <a:solidFill>
                  <a:schemeClr val="accent5"/>
                </a:solidFill>
              </a:rPr>
              <a:t>05</a:t>
            </a:r>
            <a:endParaRPr lang="ru-RU" dirty="0"/>
          </a:p>
        </p:txBody>
      </p:sp>
      <p:sp>
        <p:nvSpPr>
          <p:cNvPr id="7" name="Прямоугольник 6"/>
          <p:cNvSpPr/>
          <p:nvPr/>
        </p:nvSpPr>
        <p:spPr>
          <a:xfrm>
            <a:off x="6236392" y="1845922"/>
            <a:ext cx="2604655" cy="5588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Female</a:t>
            </a:r>
            <a:endParaRPr lang="ru-RU" dirty="0"/>
          </a:p>
        </p:txBody>
      </p:sp>
      <p:cxnSp>
        <p:nvCxnSpPr>
          <p:cNvPr id="20" name="Прямая со стрелкой 19"/>
          <p:cNvCxnSpPr>
            <a:stCxn id="7" idx="2"/>
          </p:cNvCxnSpPr>
          <p:nvPr/>
        </p:nvCxnSpPr>
        <p:spPr>
          <a:xfrm flipH="1">
            <a:off x="7538719" y="2404724"/>
            <a:ext cx="1" cy="8265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a:stCxn id="7" idx="1"/>
            <a:endCxn id="4" idx="6"/>
          </p:cNvCxnSpPr>
          <p:nvPr/>
        </p:nvCxnSpPr>
        <p:spPr>
          <a:xfrm flipH="1" flipV="1">
            <a:off x="4267200" y="1886529"/>
            <a:ext cx="1969192" cy="2387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flipH="1">
            <a:off x="4254414" y="2218556"/>
            <a:ext cx="2105841" cy="5223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flipH="1">
            <a:off x="4267200" y="2414072"/>
            <a:ext cx="2772757" cy="13717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flipH="1">
            <a:off x="4544291" y="2444366"/>
            <a:ext cx="2855883" cy="2705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975668" y="1747594"/>
            <a:ext cx="810337" cy="369332"/>
          </a:xfrm>
          <a:prstGeom prst="rect">
            <a:avLst/>
          </a:prstGeom>
          <a:noFill/>
        </p:spPr>
        <p:txBody>
          <a:bodyPr wrap="square" rtlCol="0">
            <a:spAutoFit/>
          </a:bodyPr>
          <a:lstStyle/>
          <a:p>
            <a:r>
              <a:rPr lang="en-US" dirty="0"/>
              <a:t>-.07</a:t>
            </a:r>
            <a:endParaRPr lang="ru-RU" dirty="0"/>
          </a:p>
        </p:txBody>
      </p:sp>
      <p:sp>
        <p:nvSpPr>
          <p:cNvPr id="30" name="TextBox 29"/>
          <p:cNvSpPr txBox="1"/>
          <p:nvPr/>
        </p:nvSpPr>
        <p:spPr>
          <a:xfrm>
            <a:off x="5251796" y="2147220"/>
            <a:ext cx="707507" cy="369332"/>
          </a:xfrm>
          <a:prstGeom prst="rect">
            <a:avLst/>
          </a:prstGeom>
          <a:noFill/>
        </p:spPr>
        <p:txBody>
          <a:bodyPr wrap="square" rtlCol="0">
            <a:spAutoFit/>
          </a:bodyPr>
          <a:lstStyle/>
          <a:p>
            <a:r>
              <a:rPr lang="en-US" dirty="0"/>
              <a:t>-.08</a:t>
            </a:r>
            <a:endParaRPr lang="ru-RU" dirty="0"/>
          </a:p>
        </p:txBody>
      </p:sp>
      <p:sp>
        <p:nvSpPr>
          <p:cNvPr id="31" name="TextBox 30"/>
          <p:cNvSpPr txBox="1"/>
          <p:nvPr/>
        </p:nvSpPr>
        <p:spPr>
          <a:xfrm rot="19926137">
            <a:off x="5619969" y="2735463"/>
            <a:ext cx="875290" cy="369332"/>
          </a:xfrm>
          <a:prstGeom prst="rect">
            <a:avLst/>
          </a:prstGeom>
          <a:noFill/>
        </p:spPr>
        <p:txBody>
          <a:bodyPr wrap="square" rtlCol="0">
            <a:spAutoFit/>
          </a:bodyPr>
          <a:lstStyle/>
          <a:p>
            <a:r>
              <a:rPr lang="en-US" dirty="0"/>
              <a:t>-.14</a:t>
            </a:r>
            <a:endParaRPr lang="ru-RU" dirty="0"/>
          </a:p>
        </p:txBody>
      </p:sp>
      <p:sp>
        <p:nvSpPr>
          <p:cNvPr id="34" name="TextBox 33"/>
          <p:cNvSpPr txBox="1"/>
          <p:nvPr/>
        </p:nvSpPr>
        <p:spPr>
          <a:xfrm rot="18851595">
            <a:off x="4840781" y="4152476"/>
            <a:ext cx="611810" cy="369332"/>
          </a:xfrm>
          <a:prstGeom prst="rect">
            <a:avLst/>
          </a:prstGeom>
          <a:noFill/>
        </p:spPr>
        <p:txBody>
          <a:bodyPr wrap="square" rtlCol="0">
            <a:spAutoFit/>
          </a:bodyPr>
          <a:lstStyle/>
          <a:p>
            <a:r>
              <a:rPr lang="en-US" dirty="0"/>
              <a:t>-.03</a:t>
            </a:r>
            <a:endParaRPr lang="ru-RU" dirty="0"/>
          </a:p>
        </p:txBody>
      </p:sp>
      <p:sp>
        <p:nvSpPr>
          <p:cNvPr id="35" name="TextBox 34"/>
          <p:cNvSpPr txBox="1"/>
          <p:nvPr/>
        </p:nvSpPr>
        <p:spPr>
          <a:xfrm rot="4797119">
            <a:off x="7410114" y="2633324"/>
            <a:ext cx="674696" cy="369332"/>
          </a:xfrm>
          <a:prstGeom prst="rect">
            <a:avLst/>
          </a:prstGeom>
          <a:noFill/>
        </p:spPr>
        <p:txBody>
          <a:bodyPr wrap="square" rtlCol="0">
            <a:spAutoFit/>
          </a:bodyPr>
          <a:lstStyle/>
          <a:p>
            <a:r>
              <a:rPr lang="en-US" dirty="0"/>
              <a:t>-.20</a:t>
            </a:r>
            <a:endParaRPr lang="ru-RU" dirty="0"/>
          </a:p>
        </p:txBody>
      </p:sp>
    </p:spTree>
    <p:extLst>
      <p:ext uri="{BB962C8B-B14F-4D97-AF65-F5344CB8AC3E}">
        <p14:creationId xmlns:p14="http://schemas.microsoft.com/office/powerpoint/2010/main" val="2910580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Instrumental motivation can reduce gender gap in “STEM intention”</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496804974"/>
              </p:ext>
            </p:extLst>
          </p:nvPr>
        </p:nvGraphicFramePr>
        <p:xfrm>
          <a:off x="677863" y="2146851"/>
          <a:ext cx="7200000" cy="2344899"/>
        </p:xfrm>
        <a:graphic>
          <a:graphicData uri="http://schemas.openxmlformats.org/drawingml/2006/table">
            <a:tbl>
              <a:tblPr firstRow="1" bandRow="1">
                <a:tableStyleId>{5C22544A-7EE6-4342-B048-85BDC9FD1C3A}</a:tableStyleId>
              </a:tblPr>
              <a:tblGrid>
                <a:gridCol w="3600000">
                  <a:extLst>
                    <a:ext uri="{9D8B030D-6E8A-4147-A177-3AD203B41FA5}">
                      <a16:colId xmlns:a16="http://schemas.microsoft.com/office/drawing/2014/main" val="4204604888"/>
                    </a:ext>
                  </a:extLst>
                </a:gridCol>
                <a:gridCol w="3600000">
                  <a:extLst>
                    <a:ext uri="{9D8B030D-6E8A-4147-A177-3AD203B41FA5}">
                      <a16:colId xmlns:a16="http://schemas.microsoft.com/office/drawing/2014/main" val="4030134085"/>
                    </a:ext>
                  </a:extLst>
                </a:gridCol>
              </a:tblGrid>
              <a:tr h="684000">
                <a:tc>
                  <a:txBody>
                    <a:bodyPr/>
                    <a:lstStyle/>
                    <a:p>
                      <a:endParaRPr lang="ru-RU" dirty="0"/>
                    </a:p>
                  </a:txBody>
                  <a:tcPr/>
                </a:tc>
                <a:tc>
                  <a:txBody>
                    <a:bodyPr/>
                    <a:lstStyle/>
                    <a:p>
                      <a:r>
                        <a:rPr lang="en-US" dirty="0"/>
                        <a:t>Probability to choose STEM</a:t>
                      </a:r>
                      <a:endParaRPr lang="ru-RU" dirty="0"/>
                    </a:p>
                  </a:txBody>
                  <a:tcPr/>
                </a:tc>
                <a:extLst>
                  <a:ext uri="{0D108BD9-81ED-4DB2-BD59-A6C34878D82A}">
                    <a16:rowId xmlns:a16="http://schemas.microsoft.com/office/drawing/2014/main" val="1981368061"/>
                  </a:ext>
                </a:extLst>
              </a:tr>
              <a:tr h="373063">
                <a:tc>
                  <a:txBody>
                    <a:bodyPr/>
                    <a:lstStyle/>
                    <a:p>
                      <a:r>
                        <a:rPr lang="en-US" dirty="0"/>
                        <a:t>Female</a:t>
                      </a:r>
                      <a:endParaRPr lang="ru-RU" dirty="0"/>
                    </a:p>
                  </a:txBody>
                  <a:tcPr/>
                </a:tc>
                <a:tc>
                  <a:txBody>
                    <a:bodyPr/>
                    <a:lstStyle/>
                    <a:p>
                      <a:r>
                        <a:rPr lang="en-US" dirty="0"/>
                        <a:t>-.38*** (.03)</a:t>
                      </a:r>
                      <a:endParaRPr lang="ru-RU" dirty="0"/>
                    </a:p>
                  </a:txBody>
                  <a:tcPr/>
                </a:tc>
                <a:extLst>
                  <a:ext uri="{0D108BD9-81ED-4DB2-BD59-A6C34878D82A}">
                    <a16:rowId xmlns:a16="http://schemas.microsoft.com/office/drawing/2014/main" val="2765411869"/>
                  </a:ext>
                </a:extLst>
              </a:tr>
              <a:tr h="643918">
                <a:tc>
                  <a:txBody>
                    <a:bodyPr/>
                    <a:lstStyle/>
                    <a:p>
                      <a:r>
                        <a:rPr lang="en-US" dirty="0"/>
                        <a:t>Instrumental motivation</a:t>
                      </a:r>
                      <a:endParaRPr lang="ru-RU" dirty="0"/>
                    </a:p>
                  </a:txBody>
                  <a:tcPr/>
                </a:tc>
                <a:tc>
                  <a:txBody>
                    <a:bodyPr/>
                    <a:lstStyle/>
                    <a:p>
                      <a:r>
                        <a:rPr lang="en-US" dirty="0"/>
                        <a:t>.15** (.06)</a:t>
                      </a:r>
                      <a:endParaRPr lang="ru-RU" dirty="0"/>
                    </a:p>
                  </a:txBody>
                  <a:tcPr/>
                </a:tc>
                <a:extLst>
                  <a:ext uri="{0D108BD9-81ED-4DB2-BD59-A6C34878D82A}">
                    <a16:rowId xmlns:a16="http://schemas.microsoft.com/office/drawing/2014/main" val="1050926481"/>
                  </a:ext>
                </a:extLst>
              </a:tr>
              <a:tr h="643918">
                <a:tc>
                  <a:txBody>
                    <a:bodyPr/>
                    <a:lstStyle/>
                    <a:p>
                      <a:r>
                        <a:rPr lang="en-US" dirty="0"/>
                        <a:t>Female* </a:t>
                      </a:r>
                      <a:r>
                        <a:rPr lang="en-US" dirty="0" err="1"/>
                        <a:t>Instr.mot</a:t>
                      </a:r>
                      <a:endParaRPr lang="ru-RU" dirty="0"/>
                    </a:p>
                  </a:txBody>
                  <a:tcPr/>
                </a:tc>
                <a:tc>
                  <a:txBody>
                    <a:bodyPr/>
                    <a:lstStyle/>
                    <a:p>
                      <a:r>
                        <a:rPr lang="en-US" dirty="0"/>
                        <a:t>.23*** (.07)</a:t>
                      </a:r>
                      <a:endParaRPr lang="ru-RU" dirty="0"/>
                    </a:p>
                  </a:txBody>
                  <a:tcPr/>
                </a:tc>
                <a:extLst>
                  <a:ext uri="{0D108BD9-81ED-4DB2-BD59-A6C34878D82A}">
                    <a16:rowId xmlns:a16="http://schemas.microsoft.com/office/drawing/2014/main" val="2228916471"/>
                  </a:ext>
                </a:extLst>
              </a:tr>
            </a:tbl>
          </a:graphicData>
        </a:graphic>
      </p:graphicFrame>
    </p:spTree>
    <p:extLst>
      <p:ext uri="{BB962C8B-B14F-4D97-AF65-F5344CB8AC3E}">
        <p14:creationId xmlns:p14="http://schemas.microsoft.com/office/powerpoint/2010/main" val="3212513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8854593" cy="654432"/>
          </a:xfrm>
        </p:spPr>
        <p:txBody>
          <a:bodyPr>
            <a:normAutofit fontScale="90000"/>
          </a:bodyPr>
          <a:lstStyle/>
          <a:p>
            <a:r>
              <a:rPr lang="en-US" dirty="0"/>
              <a:t>Probability to choose STEM career (girls/boys)</a:t>
            </a:r>
            <a:endParaRPr lang="ru-RU" dirty="0"/>
          </a:p>
        </p:txBody>
      </p:sp>
      <p:sp>
        <p:nvSpPr>
          <p:cNvPr id="3" name="Объект 2"/>
          <p:cNvSpPr>
            <a:spLocks noGrp="1"/>
          </p:cNvSpPr>
          <p:nvPr>
            <p:ph idx="1"/>
          </p:nvPr>
        </p:nvSpPr>
        <p:spPr>
          <a:xfrm>
            <a:off x="677334" y="1427019"/>
            <a:ext cx="8596668" cy="4614344"/>
          </a:xfrm>
        </p:spPr>
        <p:txBody>
          <a:bodyPr/>
          <a:lstStyle/>
          <a:p>
            <a:r>
              <a:rPr lang="en-US" dirty="0"/>
              <a:t>m</a:t>
            </a:r>
            <a:endParaRPr lang="ru-RU" dirty="0"/>
          </a:p>
        </p:txBody>
      </p:sp>
      <p:sp>
        <p:nvSpPr>
          <p:cNvPr id="4" name="Овал 3"/>
          <p:cNvSpPr/>
          <p:nvPr/>
        </p:nvSpPr>
        <p:spPr>
          <a:xfrm>
            <a:off x="1731818" y="1427019"/>
            <a:ext cx="2535382" cy="919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Math interest</a:t>
            </a:r>
            <a:endParaRPr lang="ru-RU" dirty="0"/>
          </a:p>
        </p:txBody>
      </p:sp>
      <p:sp>
        <p:nvSpPr>
          <p:cNvPr id="5" name="Овал 4"/>
          <p:cNvSpPr/>
          <p:nvPr/>
        </p:nvSpPr>
        <p:spPr>
          <a:xfrm>
            <a:off x="1738745" y="2444366"/>
            <a:ext cx="2535382" cy="919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Math self-concept</a:t>
            </a:r>
            <a:endParaRPr lang="ru-RU" dirty="0"/>
          </a:p>
        </p:txBody>
      </p:sp>
      <p:sp>
        <p:nvSpPr>
          <p:cNvPr id="6" name="Овал 5"/>
          <p:cNvSpPr/>
          <p:nvPr/>
        </p:nvSpPr>
        <p:spPr>
          <a:xfrm>
            <a:off x="1731818" y="3526372"/>
            <a:ext cx="2535382" cy="919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Math instrumental </a:t>
            </a:r>
            <a:r>
              <a:rPr lang="en-US" dirty="0" err="1"/>
              <a:t>motiv</a:t>
            </a:r>
            <a:r>
              <a:rPr lang="en-US" dirty="0"/>
              <a:t>.</a:t>
            </a:r>
            <a:endParaRPr lang="ru-RU" dirty="0"/>
          </a:p>
        </p:txBody>
      </p:sp>
      <p:sp>
        <p:nvSpPr>
          <p:cNvPr id="8" name="Прямоугольник 7"/>
          <p:cNvSpPr/>
          <p:nvPr/>
        </p:nvSpPr>
        <p:spPr>
          <a:xfrm>
            <a:off x="6516947" y="2738582"/>
            <a:ext cx="2812473" cy="969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Probability to choose STEM career</a:t>
            </a:r>
            <a:endParaRPr lang="ru-RU" dirty="0"/>
          </a:p>
        </p:txBody>
      </p:sp>
      <p:sp>
        <p:nvSpPr>
          <p:cNvPr id="9" name="Прямоугольник 8"/>
          <p:cNvSpPr/>
          <p:nvPr/>
        </p:nvSpPr>
        <p:spPr>
          <a:xfrm>
            <a:off x="1731818" y="4777901"/>
            <a:ext cx="2812473" cy="969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PISA math scores</a:t>
            </a:r>
            <a:endParaRPr lang="ru-RU" dirty="0"/>
          </a:p>
        </p:txBody>
      </p:sp>
      <p:cxnSp>
        <p:nvCxnSpPr>
          <p:cNvPr id="11" name="Прямая со стрелкой 10"/>
          <p:cNvCxnSpPr>
            <a:stCxn id="5" idx="6"/>
          </p:cNvCxnSpPr>
          <p:nvPr/>
        </p:nvCxnSpPr>
        <p:spPr>
          <a:xfrm>
            <a:off x="4274127" y="2903876"/>
            <a:ext cx="2242820" cy="1995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6" idx="6"/>
          </p:cNvCxnSpPr>
          <p:nvPr/>
        </p:nvCxnSpPr>
        <p:spPr>
          <a:xfrm flipV="1">
            <a:off x="4267200" y="3477491"/>
            <a:ext cx="2194329" cy="5083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9" idx="3"/>
          </p:cNvCxnSpPr>
          <p:nvPr/>
        </p:nvCxnSpPr>
        <p:spPr>
          <a:xfrm flipV="1">
            <a:off x="4544291" y="3708400"/>
            <a:ext cx="2563091" cy="15544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564264" y="2698938"/>
            <a:ext cx="1662545" cy="369332"/>
          </a:xfrm>
          <a:prstGeom prst="rect">
            <a:avLst/>
          </a:prstGeom>
          <a:noFill/>
        </p:spPr>
        <p:txBody>
          <a:bodyPr wrap="square" rtlCol="0">
            <a:spAutoFit/>
          </a:bodyPr>
          <a:lstStyle/>
          <a:p>
            <a:r>
              <a:rPr lang="en-US" dirty="0">
                <a:solidFill>
                  <a:schemeClr val="accent5"/>
                </a:solidFill>
              </a:rPr>
              <a:t>.15</a:t>
            </a:r>
            <a:r>
              <a:rPr lang="en-US" dirty="0"/>
              <a:t>/.32</a:t>
            </a:r>
            <a:endParaRPr lang="ru-RU" dirty="0"/>
          </a:p>
        </p:txBody>
      </p:sp>
      <p:sp>
        <p:nvSpPr>
          <p:cNvPr id="17" name="TextBox 16"/>
          <p:cNvSpPr txBox="1"/>
          <p:nvPr/>
        </p:nvSpPr>
        <p:spPr>
          <a:xfrm rot="20515794">
            <a:off x="4752109" y="3734191"/>
            <a:ext cx="1285818" cy="369332"/>
          </a:xfrm>
          <a:prstGeom prst="rect">
            <a:avLst/>
          </a:prstGeom>
          <a:noFill/>
        </p:spPr>
        <p:txBody>
          <a:bodyPr wrap="square" rtlCol="0">
            <a:spAutoFit/>
          </a:bodyPr>
          <a:lstStyle/>
          <a:p>
            <a:r>
              <a:rPr lang="en-US" dirty="0">
                <a:solidFill>
                  <a:schemeClr val="accent5"/>
                </a:solidFill>
              </a:rPr>
              <a:t>.21</a:t>
            </a:r>
            <a:r>
              <a:rPr lang="en-US" dirty="0"/>
              <a:t>/.13</a:t>
            </a:r>
            <a:endParaRPr lang="ru-RU" dirty="0"/>
          </a:p>
        </p:txBody>
      </p:sp>
      <p:sp>
        <p:nvSpPr>
          <p:cNvPr id="18" name="TextBox 17"/>
          <p:cNvSpPr txBox="1"/>
          <p:nvPr/>
        </p:nvSpPr>
        <p:spPr>
          <a:xfrm rot="19242536">
            <a:off x="5090333" y="4626343"/>
            <a:ext cx="1255049" cy="369332"/>
          </a:xfrm>
          <a:prstGeom prst="rect">
            <a:avLst/>
          </a:prstGeom>
          <a:noFill/>
        </p:spPr>
        <p:txBody>
          <a:bodyPr wrap="square" rtlCol="0">
            <a:spAutoFit/>
          </a:bodyPr>
          <a:lstStyle/>
          <a:p>
            <a:r>
              <a:rPr lang="en-US" dirty="0"/>
              <a:t>.</a:t>
            </a:r>
            <a:r>
              <a:rPr lang="en-US" dirty="0">
                <a:solidFill>
                  <a:schemeClr val="accent5"/>
                </a:solidFill>
              </a:rPr>
              <a:t>00/.</a:t>
            </a:r>
            <a:r>
              <a:rPr lang="en-US" dirty="0"/>
              <a:t>07</a:t>
            </a:r>
            <a:endParaRPr lang="ru-RU" dirty="0"/>
          </a:p>
        </p:txBody>
      </p:sp>
    </p:spTree>
    <p:extLst>
      <p:ext uri="{BB962C8B-B14F-4D97-AF65-F5344CB8AC3E}">
        <p14:creationId xmlns:p14="http://schemas.microsoft.com/office/powerpoint/2010/main" val="2185697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a:t>Technical: factorial invariance across time???</a:t>
            </a:r>
          </a:p>
          <a:p>
            <a:r>
              <a:rPr lang="en-US" dirty="0"/>
              <a:t>Interest – how it can be measured?</a:t>
            </a:r>
          </a:p>
          <a:p>
            <a:r>
              <a:rPr lang="en-US" dirty="0"/>
              <a:t>Intrinsic motivation is not always and fully intrinsic</a:t>
            </a:r>
          </a:p>
          <a:p>
            <a:r>
              <a:rPr lang="en-US" dirty="0"/>
              <a:t>Math interest and math lessons: is it possible to keep interest after math class in ordinary school? Are schools and teachers ready to really intrinsically motivated students?</a:t>
            </a:r>
            <a:endParaRPr lang="ru-RU" dirty="0"/>
          </a:p>
        </p:txBody>
      </p:sp>
      <p:sp>
        <p:nvSpPr>
          <p:cNvPr id="4" name="Заголовок 3"/>
          <p:cNvSpPr>
            <a:spLocks noGrp="1"/>
          </p:cNvSpPr>
          <p:nvPr>
            <p:ph type="title"/>
          </p:nvPr>
        </p:nvSpPr>
        <p:spPr/>
        <p:txBody>
          <a:bodyPr/>
          <a:lstStyle/>
          <a:p>
            <a:r>
              <a:rPr lang="en-US" dirty="0"/>
              <a:t>Problems and questions</a:t>
            </a:r>
            <a:endParaRPr lang="ru-RU" dirty="0"/>
          </a:p>
        </p:txBody>
      </p:sp>
    </p:spTree>
    <p:extLst>
      <p:ext uri="{BB962C8B-B14F-4D97-AF65-F5344CB8AC3E}">
        <p14:creationId xmlns:p14="http://schemas.microsoft.com/office/powerpoint/2010/main" val="3027289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42109"/>
          </a:xfrm>
        </p:spPr>
        <p:txBody>
          <a:bodyPr/>
          <a:lstStyle/>
          <a:p>
            <a:r>
              <a:rPr lang="en-US" dirty="0"/>
              <a:t>Results</a:t>
            </a:r>
            <a:endParaRPr lang="ru-RU" dirty="0"/>
          </a:p>
        </p:txBody>
      </p:sp>
      <p:sp>
        <p:nvSpPr>
          <p:cNvPr id="3" name="Объект 2"/>
          <p:cNvSpPr>
            <a:spLocks noGrp="1"/>
          </p:cNvSpPr>
          <p:nvPr>
            <p:ph idx="1"/>
          </p:nvPr>
        </p:nvSpPr>
        <p:spPr>
          <a:xfrm>
            <a:off x="677334" y="1246909"/>
            <a:ext cx="8596668" cy="4794453"/>
          </a:xfrm>
        </p:spPr>
        <p:txBody>
          <a:bodyPr>
            <a:normAutofit lnSpcReduction="10000"/>
          </a:bodyPr>
          <a:lstStyle/>
          <a:p>
            <a:r>
              <a:rPr lang="en-US" dirty="0"/>
              <a:t>Math self-concept is more stable than instrumental and intrinsic motivation</a:t>
            </a:r>
          </a:p>
          <a:p>
            <a:r>
              <a:rPr lang="en-US" dirty="0"/>
              <a:t>Girls have a lower level of math self-concept and math instrumental motivation in 8</a:t>
            </a:r>
            <a:r>
              <a:rPr lang="en-US" baseline="30000" dirty="0"/>
              <a:t>th</a:t>
            </a:r>
            <a:r>
              <a:rPr lang="en-US" dirty="0"/>
              <a:t> grade. There is no significant gender difference in math interest in 8</a:t>
            </a:r>
            <a:r>
              <a:rPr lang="en-US" baseline="30000" dirty="0"/>
              <a:t>th</a:t>
            </a:r>
            <a:r>
              <a:rPr lang="en-US" dirty="0"/>
              <a:t> grade. In 9</a:t>
            </a:r>
            <a:r>
              <a:rPr lang="en-US" baseline="30000" dirty="0"/>
              <a:t>th</a:t>
            </a:r>
            <a:r>
              <a:rPr lang="en-US" dirty="0"/>
              <a:t> grade girls have a lower level of math interest. Self-concept and instrumental motivation.</a:t>
            </a:r>
          </a:p>
          <a:p>
            <a:r>
              <a:rPr lang="en-US" dirty="0"/>
              <a:t>Gender differences remain the same from 8</a:t>
            </a:r>
            <a:r>
              <a:rPr lang="en-US" baseline="30000" dirty="0"/>
              <a:t>th</a:t>
            </a:r>
            <a:r>
              <a:rPr lang="en-US" dirty="0"/>
              <a:t> to 9</a:t>
            </a:r>
            <a:r>
              <a:rPr lang="en-US" baseline="30000" dirty="0"/>
              <a:t>th</a:t>
            </a:r>
            <a:r>
              <a:rPr lang="en-US" dirty="0"/>
              <a:t> grade for math self-concept and math instrumental motivation but increase for math interest</a:t>
            </a:r>
          </a:p>
          <a:p>
            <a:r>
              <a:rPr lang="en-US" dirty="0"/>
              <a:t>There are gender differences in relationships between constructs. Math self-concept is the significant predictor of subsequent interest for girls only. Math instrumental motivation is significant predictor of math achievements and interest for girls not for boys. At the same time previous achievement correlated with subsequent math SC for boys only.</a:t>
            </a:r>
          </a:p>
          <a:p>
            <a:r>
              <a:rPr lang="en-US" dirty="0"/>
              <a:t>Math self-concept has a larger correlation with probability to choose STEM career for boys than for girls</a:t>
            </a:r>
          </a:p>
          <a:p>
            <a:r>
              <a:rPr lang="en-US" dirty="0"/>
              <a:t>Math instrumental motivation has a larger correlation with probability to choose STEM career for girls than for boys</a:t>
            </a:r>
          </a:p>
          <a:p>
            <a:endParaRPr lang="ru-RU" dirty="0"/>
          </a:p>
        </p:txBody>
      </p:sp>
    </p:spTree>
    <p:extLst>
      <p:ext uri="{BB962C8B-B14F-4D97-AF65-F5344CB8AC3E}">
        <p14:creationId xmlns:p14="http://schemas.microsoft.com/office/powerpoint/2010/main" val="2142517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711519"/>
          </a:xfrm>
        </p:spPr>
        <p:txBody>
          <a:bodyPr/>
          <a:lstStyle/>
          <a:p>
            <a:r>
              <a:rPr lang="en-US" dirty="0"/>
              <a:t>Gender and STEM</a:t>
            </a:r>
            <a:endParaRPr lang="ru-RU" dirty="0"/>
          </a:p>
        </p:txBody>
      </p:sp>
      <p:sp>
        <p:nvSpPr>
          <p:cNvPr id="3" name="Объект 2"/>
          <p:cNvSpPr>
            <a:spLocks noGrp="1"/>
          </p:cNvSpPr>
          <p:nvPr>
            <p:ph idx="1"/>
          </p:nvPr>
        </p:nvSpPr>
        <p:spPr>
          <a:xfrm>
            <a:off x="913774" y="1427018"/>
            <a:ext cx="10363826" cy="4364181"/>
          </a:xfrm>
        </p:spPr>
        <p:txBody>
          <a:bodyPr/>
          <a:lstStyle/>
          <a:p>
            <a:r>
              <a:rPr lang="en-US" dirty="0"/>
              <a:t>STEM – Science, Technology, Engineering, Math</a:t>
            </a:r>
          </a:p>
          <a:p>
            <a:r>
              <a:rPr lang="en-US" dirty="0"/>
              <a:t>Policymaker from different countries try to encourage girls to participate in STEM-related fields</a:t>
            </a:r>
          </a:p>
          <a:p>
            <a:r>
              <a:rPr lang="en-US" dirty="0"/>
              <a:t>Gender disproportion in STEM exists in many countries including Russia</a:t>
            </a:r>
          </a:p>
          <a:p>
            <a:r>
              <a:rPr lang="en-US" dirty="0"/>
              <a:t>Proportion of females in STEM related fields:</a:t>
            </a:r>
          </a:p>
          <a:p>
            <a:pPr lvl="1"/>
            <a:r>
              <a:rPr lang="en-US" dirty="0"/>
              <a:t>Specialists with high education in science and technology – 29% (2015)</a:t>
            </a:r>
          </a:p>
          <a:p>
            <a:pPr lvl="1"/>
            <a:r>
              <a:rPr lang="en-US" dirty="0"/>
              <a:t>Among graduates (2012-2014) from physics and math departments - 20%, from biology and chemistry – 60%, IT – 20% (Russian State Statistics Service)</a:t>
            </a:r>
          </a:p>
          <a:p>
            <a:pPr lvl="1"/>
            <a:endParaRPr lang="en-US" dirty="0"/>
          </a:p>
          <a:p>
            <a:endParaRPr lang="ru-RU" dirty="0"/>
          </a:p>
        </p:txBody>
      </p:sp>
    </p:spTree>
    <p:extLst>
      <p:ext uri="{BB962C8B-B14F-4D97-AF65-F5344CB8AC3E}">
        <p14:creationId xmlns:p14="http://schemas.microsoft.com/office/powerpoint/2010/main" val="1759847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42109"/>
          </a:xfrm>
        </p:spPr>
        <p:txBody>
          <a:bodyPr>
            <a:normAutofit fontScale="90000"/>
          </a:bodyPr>
          <a:lstStyle/>
          <a:p>
            <a:r>
              <a:rPr lang="en-US" dirty="0"/>
              <a:t>Gender gap in math self-concept and motivation is the important factor of gender disproportion in STEM</a:t>
            </a:r>
            <a:endParaRPr lang="ru-RU" dirty="0"/>
          </a:p>
        </p:txBody>
      </p:sp>
      <p:sp>
        <p:nvSpPr>
          <p:cNvPr id="3" name="Объект 2"/>
          <p:cNvSpPr>
            <a:spLocks noGrp="1"/>
          </p:cNvSpPr>
          <p:nvPr>
            <p:ph idx="1"/>
          </p:nvPr>
        </p:nvSpPr>
        <p:spPr/>
        <p:txBody>
          <a:bodyPr>
            <a:normAutofit lnSpcReduction="10000"/>
          </a:bodyPr>
          <a:lstStyle/>
          <a:p>
            <a:r>
              <a:rPr lang="en-US" dirty="0"/>
              <a:t>Math self-concept and math intrinsic motivation are an important factors of participation in STEM activity (e.g. </a:t>
            </a:r>
            <a:r>
              <a:rPr lang="en-US" dirty="0" err="1"/>
              <a:t>Heilbronner</a:t>
            </a:r>
            <a:r>
              <a:rPr lang="en-US" dirty="0"/>
              <a:t>, 2011; Marsh </a:t>
            </a:r>
            <a:r>
              <a:rPr lang="ru-RU" dirty="0"/>
              <a:t>&amp; </a:t>
            </a:r>
            <a:r>
              <a:rPr lang="en-US" dirty="0"/>
              <a:t>Yeung</a:t>
            </a:r>
            <a:r>
              <a:rPr lang="ru-RU" dirty="0"/>
              <a:t>, 1997</a:t>
            </a:r>
            <a:r>
              <a:rPr lang="en-US" dirty="0"/>
              <a:t>)</a:t>
            </a:r>
          </a:p>
          <a:p>
            <a:r>
              <a:rPr lang="en-US" dirty="0"/>
              <a:t>These factors can have a different effect on career choice and academic achievements for boys and girls (e.g. Watt et al.</a:t>
            </a:r>
            <a:r>
              <a:rPr lang="ru-RU" dirty="0"/>
              <a:t>, 2012</a:t>
            </a:r>
            <a:r>
              <a:rPr lang="en-US" dirty="0"/>
              <a:t>)</a:t>
            </a:r>
          </a:p>
          <a:p>
            <a:r>
              <a:rPr lang="en-US" dirty="0"/>
              <a:t>The role of instrumental motivation in some previous studies was underestimated. Although many math teachers consider that focusing on importance and value math for future life can involve students in math activity and math lessons. </a:t>
            </a:r>
          </a:p>
          <a:p>
            <a:r>
              <a:rPr lang="en-US" dirty="0"/>
              <a:t>Some studies show that in high school instrumental motivation becomes more important than intrinsic motivation</a:t>
            </a:r>
          </a:p>
          <a:p>
            <a:r>
              <a:rPr lang="en-US" dirty="0"/>
              <a:t>Some studies show that math instrumental motivation is more important factor for choice of STEM career for girls than for boys</a:t>
            </a:r>
          </a:p>
          <a:p>
            <a:pPr marL="0" indent="0">
              <a:buNone/>
            </a:pPr>
            <a:endParaRPr lang="ru-RU" dirty="0"/>
          </a:p>
        </p:txBody>
      </p:sp>
    </p:spTree>
    <p:extLst>
      <p:ext uri="{BB962C8B-B14F-4D97-AF65-F5344CB8AC3E}">
        <p14:creationId xmlns:p14="http://schemas.microsoft.com/office/powerpoint/2010/main" val="3302943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8"/>
            <a:ext cx="10364451" cy="822356"/>
          </a:xfrm>
        </p:spPr>
        <p:txBody>
          <a:bodyPr/>
          <a:lstStyle/>
          <a:p>
            <a:r>
              <a:rPr lang="en-US" dirty="0"/>
              <a:t>Math instrumental motivation</a:t>
            </a:r>
            <a:endParaRPr lang="ru-RU" dirty="0"/>
          </a:p>
        </p:txBody>
      </p:sp>
      <p:sp>
        <p:nvSpPr>
          <p:cNvPr id="3" name="Объект 2"/>
          <p:cNvSpPr>
            <a:spLocks noGrp="1"/>
          </p:cNvSpPr>
          <p:nvPr>
            <p:ph idx="1"/>
          </p:nvPr>
        </p:nvSpPr>
        <p:spPr>
          <a:xfrm>
            <a:off x="913774" y="1288474"/>
            <a:ext cx="10363826" cy="4502726"/>
          </a:xfrm>
        </p:spPr>
        <p:txBody>
          <a:bodyPr>
            <a:normAutofit fontScale="92500"/>
          </a:bodyPr>
          <a:lstStyle/>
          <a:p>
            <a:pPr marL="0" indent="0">
              <a:buNone/>
            </a:pPr>
            <a:r>
              <a:rPr lang="en-US" dirty="0"/>
              <a:t>Two way to conceptualize  instrumental motivation:</a:t>
            </a:r>
          </a:p>
          <a:p>
            <a:pPr marL="457200" indent="-457200">
              <a:buAutoNum type="arabicParenR"/>
            </a:pPr>
            <a:r>
              <a:rPr lang="en-US" sz="1600" cap="none" dirty="0">
                <a:latin typeface="Arial" panose="020B0604020202020204" pitchFamily="34" charset="0"/>
                <a:cs typeface="Arial" panose="020B0604020202020204" pitchFamily="34" charset="0"/>
              </a:rPr>
              <a:t>External motivation (it is the desire to obtain something practical or rewarding, such as improving future career opportunities (Hudson, 2000). </a:t>
            </a:r>
            <a:r>
              <a:rPr lang="en-US" sz="1600" dirty="0">
                <a:latin typeface="Arial" panose="020B0604020202020204" pitchFamily="34" charset="0"/>
                <a:cs typeface="Arial" panose="020B0604020202020204" pitchFamily="34" charset="0"/>
              </a:rPr>
              <a:t>Some prior researches tend to downplay the role of instrumental motivation in learning and found no significant correlations (Gardner, 1983; Gardner, Lalonde, Moorcroft, &amp; Evers, 1985)*. </a:t>
            </a:r>
            <a:endParaRPr lang="en-US" sz="1600" cap="none" dirty="0">
              <a:latin typeface="Arial" panose="020B0604020202020204" pitchFamily="34" charset="0"/>
              <a:cs typeface="Arial" panose="020B0604020202020204" pitchFamily="34" charset="0"/>
            </a:endParaRPr>
          </a:p>
          <a:p>
            <a:pPr marL="457200" indent="-457200">
              <a:buAutoNum type="arabicParenR"/>
            </a:pPr>
            <a:r>
              <a:rPr lang="en-US" sz="1600" cap="none" dirty="0">
                <a:latin typeface="Arial" panose="020B0604020202020204" pitchFamily="34" charset="0"/>
                <a:cs typeface="Arial" panose="020B0604020202020204" pitchFamily="34" charset="0"/>
              </a:rPr>
              <a:t>Expectancy value theory. Task value: </a:t>
            </a:r>
          </a:p>
          <a:p>
            <a:pPr marL="857250" lvl="1" indent="-457200">
              <a:buAutoNum type="arabicParenR"/>
            </a:pPr>
            <a:r>
              <a:rPr lang="en-US" dirty="0">
                <a:latin typeface="Arial" panose="020B0604020202020204" pitchFamily="34" charset="0"/>
                <a:cs typeface="Arial" panose="020B0604020202020204" pitchFamily="34" charset="0"/>
              </a:rPr>
              <a:t>Perceived importance of being good at this activity</a:t>
            </a:r>
          </a:p>
          <a:p>
            <a:pPr marL="857250" lvl="1" indent="-457200">
              <a:buAutoNum type="arabicParenR"/>
            </a:pPr>
            <a:r>
              <a:rPr lang="en-US" cap="none" dirty="0">
                <a:latin typeface="Arial" panose="020B0604020202020204" pitchFamily="34" charset="0"/>
                <a:cs typeface="Arial" panose="020B0604020202020204" pitchFamily="34" charset="0"/>
              </a:rPr>
              <a:t>Perceived usefulness of the activity for obtaining short- or long-term goals</a:t>
            </a:r>
          </a:p>
          <a:p>
            <a:pPr marL="0" indent="0">
              <a:buNone/>
            </a:pPr>
            <a:r>
              <a:rPr lang="en-US" sz="1600" dirty="0">
                <a:latin typeface="Arial" panose="020B0604020202020204" pitchFamily="34" charset="0"/>
                <a:cs typeface="Arial" panose="020B0604020202020204" pitchFamily="34" charset="0"/>
              </a:rPr>
              <a:t>T</a:t>
            </a:r>
            <a:r>
              <a:rPr lang="en-US" sz="1600" cap="none" dirty="0">
                <a:latin typeface="Arial" panose="020B0604020202020204" pitchFamily="34" charset="0"/>
                <a:cs typeface="Arial" panose="020B0604020202020204" pitchFamily="34" charset="0"/>
              </a:rPr>
              <a:t>ask value has the positive correlation with cognitive  engagement and achievements.</a:t>
            </a:r>
          </a:p>
          <a:p>
            <a:pPr marL="0" indent="0">
              <a:buNone/>
            </a:pPr>
            <a:r>
              <a:rPr lang="en-US" sz="1600" dirty="0">
                <a:latin typeface="Arial" panose="020B0604020202020204" pitchFamily="34" charset="0"/>
                <a:cs typeface="Arial" panose="020B0604020202020204" pitchFamily="34" charset="0"/>
              </a:rPr>
              <a:t>In high school task value in math is higher for boys than for girls (</a:t>
            </a:r>
            <a:r>
              <a:rPr lang="en-US" sz="1600" dirty="0" err="1">
                <a:latin typeface="Arial" panose="020B0604020202020204" pitchFamily="34" charset="0"/>
                <a:cs typeface="Arial" panose="020B0604020202020204" pitchFamily="34" charset="0"/>
              </a:rPr>
              <a:t>Wigfield</a:t>
            </a:r>
            <a:r>
              <a:rPr lang="en-US" sz="1600" dirty="0">
                <a:latin typeface="Arial" panose="020B0604020202020204" pitchFamily="34" charset="0"/>
                <a:cs typeface="Arial" panose="020B0604020202020204" pitchFamily="34" charset="0"/>
              </a:rPr>
              <a:t>, Eccles, MacIver, 1991). Beliefs in value in math declines more rapidly in high school (Jacobs et al., 2002)</a:t>
            </a:r>
          </a:p>
          <a:p>
            <a:pPr marL="0" indent="0">
              <a:buNone/>
            </a:pPr>
            <a:r>
              <a:rPr lang="en-US" sz="1600" dirty="0"/>
              <a:t>Inconsistent findings about trends in gender differences. Rate of decreasing is higher for girls (</a:t>
            </a:r>
            <a:r>
              <a:rPr lang="ru-RU" sz="1600" dirty="0" err="1"/>
              <a:t>Eccles</a:t>
            </a:r>
            <a:r>
              <a:rPr lang="ru-RU" sz="1600" dirty="0"/>
              <a:t>, 1987; </a:t>
            </a:r>
            <a:r>
              <a:rPr lang="ru-RU" sz="1600" dirty="0" err="1"/>
              <a:t>Hyde</a:t>
            </a:r>
            <a:r>
              <a:rPr lang="ru-RU" sz="1600" dirty="0"/>
              <a:t> и др., 1990</a:t>
            </a:r>
            <a:r>
              <a:rPr lang="en-US" sz="1600" dirty="0"/>
              <a:t>). Rate of decreasing is the same for boys and girls or higher for boys (</a:t>
            </a:r>
            <a:r>
              <a:rPr lang="ru-RU" sz="1600" dirty="0"/>
              <a:t> </a:t>
            </a:r>
            <a:r>
              <a:rPr lang="ru-RU" sz="1600" dirty="0" err="1"/>
              <a:t>Chouinard</a:t>
            </a:r>
            <a:r>
              <a:rPr lang="ru-RU" sz="1600" dirty="0"/>
              <a:t>,   </a:t>
            </a:r>
            <a:r>
              <a:rPr lang="ru-RU" sz="1600" dirty="0" err="1"/>
              <a:t>Roy</a:t>
            </a:r>
            <a:r>
              <a:rPr lang="ru-RU" sz="1600" dirty="0"/>
              <a:t>, 2008</a:t>
            </a:r>
            <a:r>
              <a:rPr lang="en-US" sz="1600" dirty="0"/>
              <a:t>; Xin</a:t>
            </a:r>
            <a:r>
              <a:rPr lang="ru-RU" sz="1600" dirty="0"/>
              <a:t>, &amp; </a:t>
            </a:r>
            <a:r>
              <a:rPr lang="en-US" sz="1600" dirty="0"/>
              <a:t>Cartwright</a:t>
            </a:r>
            <a:r>
              <a:rPr lang="ru-RU" sz="1600" dirty="0"/>
              <a:t>, 2003; </a:t>
            </a:r>
            <a:r>
              <a:rPr lang="ru-RU" sz="1600" dirty="0" err="1"/>
              <a:t>Watt</a:t>
            </a:r>
            <a:r>
              <a:rPr lang="ru-RU" sz="1600" dirty="0"/>
              <a:t>, 2004; </a:t>
            </a:r>
            <a:r>
              <a:rPr lang="ru-RU" sz="1600" dirty="0" err="1"/>
              <a:t>Gasco</a:t>
            </a:r>
            <a:r>
              <a:rPr lang="ru-RU" sz="1600" dirty="0"/>
              <a:t>, 2004</a:t>
            </a:r>
            <a:r>
              <a:rPr lang="en-US" sz="1600" dirty="0"/>
              <a:t>). Even though math achievement explained career differences between men and women, math task value partially explained the gender differences in STEM career attainment that were attributed to math achievement (Wang, </a:t>
            </a:r>
            <a:r>
              <a:rPr lang="en-US" sz="1600" dirty="0" err="1"/>
              <a:t>Degol</a:t>
            </a:r>
            <a:r>
              <a:rPr lang="en-US" sz="1600" dirty="0"/>
              <a:t>, Ye, 2015)</a:t>
            </a:r>
          </a:p>
          <a:p>
            <a:pPr marL="0" indent="0">
              <a:buNone/>
            </a:pPr>
            <a:endParaRPr lang="en-US" sz="16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0394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978463"/>
          </a:xfrm>
        </p:spPr>
        <p:txBody>
          <a:bodyPr/>
          <a:lstStyle/>
          <a:p>
            <a:r>
              <a:rPr lang="en-US" dirty="0"/>
              <a:t>AIMS</a:t>
            </a:r>
            <a:endParaRPr lang="ru-RU" dirty="0"/>
          </a:p>
        </p:txBody>
      </p:sp>
      <p:sp>
        <p:nvSpPr>
          <p:cNvPr id="3" name="Объект 2"/>
          <p:cNvSpPr>
            <a:spLocks noGrp="1"/>
          </p:cNvSpPr>
          <p:nvPr>
            <p:ph idx="1"/>
          </p:nvPr>
        </p:nvSpPr>
        <p:spPr>
          <a:xfrm>
            <a:off x="913774" y="1287888"/>
            <a:ext cx="10363826" cy="4503312"/>
          </a:xfrm>
        </p:spPr>
        <p:txBody>
          <a:bodyPr/>
          <a:lstStyle/>
          <a:p>
            <a:r>
              <a:rPr lang="en-US" dirty="0"/>
              <a:t>To estimate gender differences in math instrumental motivation and math self-concept, math interest in the 8</a:t>
            </a:r>
            <a:r>
              <a:rPr lang="en-US" baseline="30000" dirty="0"/>
              <a:t>th</a:t>
            </a:r>
            <a:r>
              <a:rPr lang="en-US" dirty="0"/>
              <a:t> and 9</a:t>
            </a:r>
            <a:r>
              <a:rPr lang="en-US" baseline="30000" dirty="0"/>
              <a:t>th</a:t>
            </a:r>
            <a:r>
              <a:rPr lang="en-US" dirty="0"/>
              <a:t> grades</a:t>
            </a:r>
          </a:p>
          <a:p>
            <a:r>
              <a:rPr lang="en-US" dirty="0"/>
              <a:t>To estimate the effect of instrumental motivation in math on math achievements, math interest and math self-concept</a:t>
            </a:r>
          </a:p>
          <a:p>
            <a:r>
              <a:rPr lang="en-US" dirty="0"/>
              <a:t>To estimate gender differences in the correlation between math instrumental motivation and other math constructs</a:t>
            </a:r>
          </a:p>
          <a:p>
            <a:pPr marL="0" indent="0">
              <a:buNone/>
            </a:pPr>
            <a:r>
              <a:rPr lang="en-US" dirty="0"/>
              <a:t>Data: TIMSS-PISA data (later in more detail)</a:t>
            </a:r>
          </a:p>
          <a:p>
            <a:pPr marL="0" indent="0">
              <a:buNone/>
            </a:pPr>
            <a:endParaRPr lang="ru-RU" dirty="0"/>
          </a:p>
        </p:txBody>
      </p:sp>
    </p:spTree>
    <p:extLst>
      <p:ext uri="{BB962C8B-B14F-4D97-AF65-F5344CB8AC3E}">
        <p14:creationId xmlns:p14="http://schemas.microsoft.com/office/powerpoint/2010/main" val="718450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8"/>
            <a:ext cx="10364451" cy="780792"/>
          </a:xfrm>
        </p:spPr>
        <p:txBody>
          <a:bodyPr/>
          <a:lstStyle/>
          <a:p>
            <a:r>
              <a:rPr lang="en-US" dirty="0"/>
              <a:t>Gender differences</a:t>
            </a:r>
            <a:endParaRPr lang="ru-RU" dirty="0"/>
          </a:p>
        </p:txBody>
      </p:sp>
      <p:sp>
        <p:nvSpPr>
          <p:cNvPr id="3" name="Объект 2"/>
          <p:cNvSpPr>
            <a:spLocks noGrp="1"/>
          </p:cNvSpPr>
          <p:nvPr>
            <p:ph idx="1"/>
          </p:nvPr>
        </p:nvSpPr>
        <p:spPr>
          <a:xfrm>
            <a:off x="913774" y="1399310"/>
            <a:ext cx="10363826" cy="4391889"/>
          </a:xfrm>
        </p:spPr>
        <p:txBody>
          <a:bodyPr/>
          <a:lstStyle/>
          <a:p>
            <a:r>
              <a:rPr lang="en-US" dirty="0"/>
              <a:t>Girls have a lower level of math self-concept (</a:t>
            </a:r>
            <a:r>
              <a:rPr lang="ru-RU" dirty="0" err="1"/>
              <a:t>Ma</a:t>
            </a:r>
            <a:r>
              <a:rPr lang="ru-RU" dirty="0"/>
              <a:t>, X, 1995; </a:t>
            </a:r>
            <a:r>
              <a:rPr lang="ru-RU" dirty="0" err="1"/>
              <a:t>Preckel</a:t>
            </a:r>
            <a:r>
              <a:rPr lang="ru-RU" dirty="0"/>
              <a:t>, </a:t>
            </a:r>
            <a:r>
              <a:rPr lang="ru-RU" dirty="0" err="1"/>
              <a:t>Goetz</a:t>
            </a:r>
            <a:r>
              <a:rPr lang="ru-RU" dirty="0"/>
              <a:t>, </a:t>
            </a:r>
            <a:r>
              <a:rPr lang="ru-RU" dirty="0" err="1"/>
              <a:t>Pekrun</a:t>
            </a:r>
            <a:r>
              <a:rPr lang="ru-RU" dirty="0"/>
              <a:t>, 2008</a:t>
            </a:r>
            <a:r>
              <a:rPr lang="en-US" dirty="0"/>
              <a:t>); math intrinsic motivation (</a:t>
            </a:r>
            <a:r>
              <a:rPr lang="ru-RU" dirty="0" err="1"/>
              <a:t>Ackerman</a:t>
            </a:r>
            <a:r>
              <a:rPr lang="ru-RU" dirty="0"/>
              <a:t> </a:t>
            </a:r>
            <a:r>
              <a:rPr lang="ru-RU" dirty="0" err="1"/>
              <a:t>et</a:t>
            </a:r>
            <a:r>
              <a:rPr lang="ru-RU" dirty="0"/>
              <a:t> </a:t>
            </a:r>
            <a:r>
              <a:rPr lang="ru-RU" dirty="0" err="1"/>
              <a:t>al</a:t>
            </a:r>
            <a:r>
              <a:rPr lang="ru-RU" dirty="0"/>
              <a:t>., 2001; </a:t>
            </a:r>
            <a:r>
              <a:rPr lang="ru-RU" dirty="0" err="1"/>
              <a:t>Kovas</a:t>
            </a:r>
            <a:r>
              <a:rPr lang="ru-RU" dirty="0"/>
              <a:t> и др., 2015</a:t>
            </a:r>
            <a:r>
              <a:rPr lang="en-US" dirty="0"/>
              <a:t>) and instrumental motivation (</a:t>
            </a:r>
            <a:r>
              <a:rPr lang="ru-RU" dirty="0" err="1"/>
              <a:t>Fredricks</a:t>
            </a:r>
            <a:r>
              <a:rPr lang="ru-RU" dirty="0"/>
              <a:t>, </a:t>
            </a:r>
            <a:r>
              <a:rPr lang="ru-RU" dirty="0" err="1"/>
              <a:t>Eccles</a:t>
            </a:r>
            <a:r>
              <a:rPr lang="ru-RU" dirty="0"/>
              <a:t>, 2002</a:t>
            </a:r>
            <a:r>
              <a:rPr lang="en-US" dirty="0"/>
              <a:t>)</a:t>
            </a:r>
          </a:p>
          <a:p>
            <a:r>
              <a:rPr lang="en-US" dirty="0"/>
              <a:t>Self-concept and motivation have a different correlation with achievements for boys and girls (</a:t>
            </a:r>
            <a:r>
              <a:rPr lang="ru-RU" dirty="0" err="1"/>
              <a:t>Vecchione</a:t>
            </a:r>
            <a:r>
              <a:rPr lang="ru-RU" dirty="0"/>
              <a:t>, </a:t>
            </a:r>
            <a:r>
              <a:rPr lang="ru-RU" dirty="0" err="1"/>
              <a:t>Alessandri</a:t>
            </a:r>
            <a:r>
              <a:rPr lang="ru-RU" dirty="0"/>
              <a:t>, &amp; </a:t>
            </a:r>
            <a:r>
              <a:rPr lang="ru-RU" dirty="0" err="1"/>
              <a:t>Marsicano</a:t>
            </a:r>
            <a:r>
              <a:rPr lang="ru-RU" dirty="0"/>
              <a:t>, 2014</a:t>
            </a:r>
            <a:r>
              <a:rPr lang="en-US" dirty="0"/>
              <a:t>; Watt et al.</a:t>
            </a:r>
            <a:r>
              <a:rPr lang="ru-RU" dirty="0"/>
              <a:t>, 2012</a:t>
            </a:r>
            <a:r>
              <a:rPr lang="en-US" dirty="0"/>
              <a:t>)</a:t>
            </a:r>
          </a:p>
        </p:txBody>
      </p:sp>
    </p:spTree>
    <p:extLst>
      <p:ext uri="{BB962C8B-B14F-4D97-AF65-F5344CB8AC3E}">
        <p14:creationId xmlns:p14="http://schemas.microsoft.com/office/powerpoint/2010/main" val="3586289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8"/>
            <a:ext cx="10364451" cy="766938"/>
          </a:xfrm>
        </p:spPr>
        <p:txBody>
          <a:bodyPr/>
          <a:lstStyle/>
          <a:p>
            <a:r>
              <a:rPr lang="en-US" dirty="0"/>
              <a:t>Data</a:t>
            </a:r>
            <a:endParaRPr lang="ru-RU" dirty="0"/>
          </a:p>
        </p:txBody>
      </p:sp>
      <p:sp>
        <p:nvSpPr>
          <p:cNvPr id="3" name="Объект 2"/>
          <p:cNvSpPr>
            <a:spLocks noGrp="1"/>
          </p:cNvSpPr>
          <p:nvPr>
            <p:ph idx="1"/>
          </p:nvPr>
        </p:nvSpPr>
        <p:spPr>
          <a:xfrm>
            <a:off x="913774" y="1496292"/>
            <a:ext cx="10363826" cy="4294908"/>
          </a:xfrm>
        </p:spPr>
        <p:txBody>
          <a:bodyPr/>
          <a:lstStyle/>
          <a:p>
            <a:pPr marL="0" indent="0">
              <a:buNone/>
            </a:pPr>
            <a:r>
              <a:rPr lang="en-US" dirty="0"/>
              <a:t>TREC: https://trec.hse.ru/en/</a:t>
            </a:r>
          </a:p>
          <a:p>
            <a:pPr marL="0" indent="0">
              <a:buNone/>
            </a:pPr>
            <a:r>
              <a:rPr lang="en-US" dirty="0"/>
              <a:t>1</a:t>
            </a:r>
            <a:r>
              <a:rPr lang="en-US" baseline="30000" dirty="0"/>
              <a:t>st</a:t>
            </a:r>
            <a:r>
              <a:rPr lang="en-US" dirty="0"/>
              <a:t> wave:</a:t>
            </a:r>
            <a:r>
              <a:rPr lang="ru-RU" dirty="0"/>
              <a:t> </a:t>
            </a:r>
            <a:r>
              <a:rPr lang="en-US" dirty="0"/>
              <a:t>TIMSS (2011) 8</a:t>
            </a:r>
            <a:r>
              <a:rPr lang="en-US" baseline="30000" dirty="0"/>
              <a:t>th</a:t>
            </a:r>
            <a:r>
              <a:rPr lang="en-US" dirty="0"/>
              <a:t> grade. Variables: math self-concept, math intrinsic motivation, math instrumental motivation, TIMSS math scores. N= 4636</a:t>
            </a:r>
          </a:p>
          <a:p>
            <a:pPr marL="0" indent="0">
              <a:buNone/>
            </a:pPr>
            <a:r>
              <a:rPr lang="en-US" dirty="0"/>
              <a:t>2</a:t>
            </a:r>
            <a:r>
              <a:rPr lang="en-US" baseline="30000" dirty="0"/>
              <a:t>nd</a:t>
            </a:r>
            <a:r>
              <a:rPr lang="en-US" dirty="0"/>
              <a:t> wave: PISA (2012) 9</a:t>
            </a:r>
            <a:r>
              <a:rPr lang="en-US" baseline="30000" dirty="0"/>
              <a:t>th</a:t>
            </a:r>
            <a:r>
              <a:rPr lang="en-US" dirty="0"/>
              <a:t> grade. Variables: math self-concept, math intrinsic motivation, math instrumental motivation, PISA math scores N=2927 (due to rotational design)</a:t>
            </a:r>
            <a:endParaRPr lang="ru-RU" dirty="0"/>
          </a:p>
        </p:txBody>
      </p:sp>
    </p:spTree>
    <p:extLst>
      <p:ext uri="{BB962C8B-B14F-4D97-AF65-F5344CB8AC3E}">
        <p14:creationId xmlns:p14="http://schemas.microsoft.com/office/powerpoint/2010/main" val="1105071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863919"/>
          </a:xfrm>
        </p:spPr>
        <p:txBody>
          <a:bodyPr/>
          <a:lstStyle/>
          <a:p>
            <a:r>
              <a:rPr lang="en-US" dirty="0"/>
              <a:t>Method</a:t>
            </a:r>
            <a:endParaRPr lang="ru-RU" dirty="0"/>
          </a:p>
        </p:txBody>
      </p:sp>
      <p:sp>
        <p:nvSpPr>
          <p:cNvPr id="3" name="Объект 2"/>
          <p:cNvSpPr>
            <a:spLocks noGrp="1"/>
          </p:cNvSpPr>
          <p:nvPr>
            <p:ph idx="1"/>
          </p:nvPr>
        </p:nvSpPr>
        <p:spPr>
          <a:xfrm>
            <a:off x="913774" y="1316182"/>
            <a:ext cx="10363826" cy="4475017"/>
          </a:xfrm>
        </p:spPr>
        <p:txBody>
          <a:bodyPr/>
          <a:lstStyle/>
          <a:p>
            <a:pPr marL="457200" indent="-457200">
              <a:buAutoNum type="arabicParenR"/>
            </a:pPr>
            <a:r>
              <a:rPr lang="en-US" dirty="0"/>
              <a:t>Multi-group CFA: measurement invariance, estimation of gender differences for each wave</a:t>
            </a:r>
          </a:p>
          <a:p>
            <a:pPr marL="457200" indent="-457200">
              <a:buAutoNum type="arabicParenR"/>
            </a:pPr>
            <a:r>
              <a:rPr lang="en-US" dirty="0"/>
              <a:t>Testing path models with 2-wave data (auto-regressive cross-lagged models) (all sample, by gender)</a:t>
            </a:r>
          </a:p>
          <a:p>
            <a:pPr marL="457200" indent="-457200">
              <a:buAutoNum type="arabicParenR"/>
            </a:pPr>
            <a:r>
              <a:rPr lang="en-US" dirty="0"/>
              <a:t>Testing model with data from 3</a:t>
            </a:r>
            <a:r>
              <a:rPr lang="en-US" baseline="30000" dirty="0"/>
              <a:t>rd</a:t>
            </a:r>
            <a:r>
              <a:rPr lang="en-US" dirty="0"/>
              <a:t>  way (probability to choose STEM career – self-report)</a:t>
            </a:r>
          </a:p>
          <a:p>
            <a:pPr marL="0" indent="0">
              <a:buNone/>
            </a:pPr>
            <a:endParaRPr lang="ru-RU" dirty="0"/>
          </a:p>
        </p:txBody>
      </p:sp>
    </p:spTree>
    <p:extLst>
      <p:ext uri="{BB962C8B-B14F-4D97-AF65-F5344CB8AC3E}">
        <p14:creationId xmlns:p14="http://schemas.microsoft.com/office/powerpoint/2010/main" val="100759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20436"/>
          </a:xfrm>
        </p:spPr>
        <p:txBody>
          <a:bodyPr/>
          <a:lstStyle/>
          <a:p>
            <a:r>
              <a:rPr lang="en-US" dirty="0"/>
              <a:t>Comparison mean latent variables</a:t>
            </a:r>
            <a:endParaRPr lang="ru-RU" dirty="0"/>
          </a:p>
        </p:txBody>
      </p:sp>
      <p:sp>
        <p:nvSpPr>
          <p:cNvPr id="3" name="Объект 2"/>
          <p:cNvSpPr>
            <a:spLocks noGrp="1"/>
          </p:cNvSpPr>
          <p:nvPr>
            <p:ph idx="1"/>
          </p:nvPr>
        </p:nvSpPr>
        <p:spPr>
          <a:xfrm>
            <a:off x="677334" y="1330037"/>
            <a:ext cx="8596668" cy="4711326"/>
          </a:xfrm>
        </p:spPr>
        <p:txBody>
          <a:bodyPr/>
          <a:lstStyle/>
          <a:p>
            <a:r>
              <a:rPr lang="en-US" dirty="0"/>
              <a:t>After confirmation of measurement invariance we compare means of latent constructs</a:t>
            </a:r>
          </a:p>
          <a:p>
            <a:pPr marL="0" indent="0" algn="ctr">
              <a:buNone/>
            </a:pPr>
            <a:r>
              <a:rPr lang="en-US" dirty="0"/>
              <a:t>Difference between boys and girls (std.)</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069072946"/>
              </p:ext>
            </p:extLst>
          </p:nvPr>
        </p:nvGraphicFramePr>
        <p:xfrm>
          <a:off x="1146003" y="2342271"/>
          <a:ext cx="8127999" cy="20218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endParaRPr lang="ru-RU" dirty="0"/>
                    </a:p>
                  </a:txBody>
                  <a:tcPr/>
                </a:tc>
                <a:tc>
                  <a:txBody>
                    <a:bodyPr/>
                    <a:lstStyle/>
                    <a:p>
                      <a:r>
                        <a:rPr lang="en-US" dirty="0"/>
                        <a:t>Wave 1 (8</a:t>
                      </a:r>
                      <a:r>
                        <a:rPr lang="en-US" baseline="30000" dirty="0"/>
                        <a:t>th</a:t>
                      </a:r>
                      <a:r>
                        <a:rPr lang="en-US" dirty="0"/>
                        <a:t> grade)</a:t>
                      </a:r>
                      <a:endParaRPr lang="ru-RU" dirty="0"/>
                    </a:p>
                  </a:txBody>
                  <a:tcPr/>
                </a:tc>
                <a:tc>
                  <a:txBody>
                    <a:bodyPr/>
                    <a:lstStyle/>
                    <a:p>
                      <a:r>
                        <a:rPr lang="en-US" dirty="0"/>
                        <a:t>Wave2 (9</a:t>
                      </a:r>
                      <a:r>
                        <a:rPr lang="en-US" baseline="30000" dirty="0"/>
                        <a:t>th</a:t>
                      </a:r>
                      <a:r>
                        <a:rPr lang="en-US" dirty="0"/>
                        <a:t> grade)</a:t>
                      </a:r>
                      <a:endParaRPr lang="ru-RU" dirty="0"/>
                    </a:p>
                  </a:txBody>
                  <a:tcPr/>
                </a:tc>
                <a:extLst>
                  <a:ext uri="{0D108BD9-81ED-4DB2-BD59-A6C34878D82A}">
                    <a16:rowId xmlns:a16="http://schemas.microsoft.com/office/drawing/2014/main" val="10000"/>
                  </a:ext>
                </a:extLst>
              </a:tr>
              <a:tr h="370840">
                <a:tc>
                  <a:txBody>
                    <a:bodyPr/>
                    <a:lstStyle/>
                    <a:p>
                      <a:r>
                        <a:rPr lang="en-US" dirty="0"/>
                        <a:t>Math self-concept</a:t>
                      </a:r>
                      <a:endParaRPr lang="ru-RU" dirty="0"/>
                    </a:p>
                  </a:txBody>
                  <a:tcPr/>
                </a:tc>
                <a:tc>
                  <a:txBody>
                    <a:bodyPr/>
                    <a:lstStyle/>
                    <a:p>
                      <a:r>
                        <a:rPr lang="en-US" dirty="0"/>
                        <a:t>-.10*** (.03)</a:t>
                      </a:r>
                      <a:endParaRPr lang="ru-RU" dirty="0"/>
                    </a:p>
                  </a:txBody>
                  <a:tcPr/>
                </a:tc>
                <a:tc>
                  <a:txBody>
                    <a:bodyPr/>
                    <a:lstStyle/>
                    <a:p>
                      <a:r>
                        <a:rPr lang="en-US" dirty="0"/>
                        <a:t>-.16*** (.04)</a:t>
                      </a:r>
                      <a:endParaRPr lang="ru-RU" dirty="0"/>
                    </a:p>
                  </a:txBody>
                  <a:tcPr/>
                </a:tc>
                <a:extLst>
                  <a:ext uri="{0D108BD9-81ED-4DB2-BD59-A6C34878D82A}">
                    <a16:rowId xmlns:a16="http://schemas.microsoft.com/office/drawing/2014/main" val="10001"/>
                  </a:ext>
                </a:extLst>
              </a:tr>
              <a:tr h="370840">
                <a:tc>
                  <a:txBody>
                    <a:bodyPr/>
                    <a:lstStyle/>
                    <a:p>
                      <a:r>
                        <a:rPr lang="en-US" dirty="0"/>
                        <a:t>Math intrinsic motivation</a:t>
                      </a:r>
                      <a:endParaRPr lang="ru-RU" dirty="0"/>
                    </a:p>
                  </a:txBody>
                  <a:tcPr/>
                </a:tc>
                <a:tc>
                  <a:txBody>
                    <a:bodyPr/>
                    <a:lstStyle/>
                    <a:p>
                      <a:r>
                        <a:rPr lang="en-US" dirty="0"/>
                        <a:t>-.05 (.03)</a:t>
                      </a:r>
                      <a:endParaRPr lang="ru-RU" dirty="0"/>
                    </a:p>
                  </a:txBody>
                  <a:tcPr/>
                </a:tc>
                <a:tc>
                  <a:txBody>
                    <a:bodyPr/>
                    <a:lstStyle/>
                    <a:p>
                      <a:r>
                        <a:rPr lang="en-US" dirty="0"/>
                        <a:t>-.14*** (.04)</a:t>
                      </a:r>
                      <a:endParaRPr lang="ru-RU" dirty="0"/>
                    </a:p>
                  </a:txBody>
                  <a:tcPr/>
                </a:tc>
                <a:extLst>
                  <a:ext uri="{0D108BD9-81ED-4DB2-BD59-A6C34878D82A}">
                    <a16:rowId xmlns:a16="http://schemas.microsoft.com/office/drawing/2014/main" val="10002"/>
                  </a:ext>
                </a:extLst>
              </a:tr>
              <a:tr h="370840">
                <a:tc>
                  <a:txBody>
                    <a:bodyPr/>
                    <a:lstStyle/>
                    <a:p>
                      <a:r>
                        <a:rPr lang="en-US" dirty="0"/>
                        <a:t>Math instrumental motivation</a:t>
                      </a:r>
                      <a:endParaRPr lang="ru-RU" dirty="0"/>
                    </a:p>
                  </a:txBody>
                  <a:tcPr/>
                </a:tc>
                <a:tc>
                  <a:txBody>
                    <a:bodyPr/>
                    <a:lstStyle/>
                    <a:p>
                      <a:r>
                        <a:rPr lang="en-US" dirty="0"/>
                        <a:t>-.21*** (.03)</a:t>
                      </a:r>
                      <a:endParaRPr lang="ru-RU" dirty="0"/>
                    </a:p>
                  </a:txBody>
                  <a:tcPr/>
                </a:tc>
                <a:tc>
                  <a:txBody>
                    <a:bodyPr/>
                    <a:lstStyle/>
                    <a:p>
                      <a:r>
                        <a:rPr lang="en-US" dirty="0"/>
                        <a:t>-.31*** (.04)</a:t>
                      </a:r>
                      <a:endParaRPr lang="ru-RU"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98585195"/>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3114</TotalTime>
  <Words>1336</Words>
  <Application>Microsoft Office PowerPoint</Application>
  <PresentationFormat>Широкоэкранный</PresentationFormat>
  <Paragraphs>180</Paragraphs>
  <Slides>18</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Calibri</vt:lpstr>
      <vt:lpstr>Trebuchet MS</vt:lpstr>
      <vt:lpstr>Wingdings 3</vt:lpstr>
      <vt:lpstr>Грань</vt:lpstr>
      <vt:lpstr>Trends in math motivation and math self-concept: gender differences</vt:lpstr>
      <vt:lpstr>Gender and STEM</vt:lpstr>
      <vt:lpstr>Gender gap in math self-concept and motivation is the important factor of gender disproportion in STEM</vt:lpstr>
      <vt:lpstr>Math instrumental motivation</vt:lpstr>
      <vt:lpstr>AIMS</vt:lpstr>
      <vt:lpstr>Gender differences</vt:lpstr>
      <vt:lpstr>Data</vt:lpstr>
      <vt:lpstr>Method</vt:lpstr>
      <vt:lpstr>Comparison mean latent variables</vt:lpstr>
      <vt:lpstr>Math self-concept, motivation and math achievements</vt:lpstr>
      <vt:lpstr>Math self-concept, motivation and math achievements(girls/boys)</vt:lpstr>
      <vt:lpstr>Auto-regressive cross-lagged model</vt:lpstr>
      <vt:lpstr>Auto-regressive cross-lagged model (girls/boys) </vt:lpstr>
      <vt:lpstr>Probability to choose STEM career ()</vt:lpstr>
      <vt:lpstr>Instrumental motivation can reduce gender gap in “STEM intention”</vt:lpstr>
      <vt:lpstr>Probability to choose STEM career (girls/boys)</vt:lpstr>
      <vt:lpstr>Problems and questions</vt:lpstr>
      <vt:lpstr>Results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Trends in math motivation and math self-concept: gender differences</dc:title>
  <dc:creator>Юлия К</dc:creator>
  <cp:lastModifiedBy>Юлия К</cp:lastModifiedBy>
  <cp:revision>89</cp:revision>
  <dcterms:created xsi:type="dcterms:W3CDTF">2016-09-13T11:17:38Z</dcterms:created>
  <dcterms:modified xsi:type="dcterms:W3CDTF">2016-09-16T12:53:34Z</dcterms:modified>
</cp:coreProperties>
</file>