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714" r:id="rId2"/>
  </p:sldMasterIdLst>
  <p:sldIdLst>
    <p:sldId id="256" r:id="rId3"/>
    <p:sldId id="264" r:id="rId4"/>
    <p:sldId id="266" r:id="rId5"/>
    <p:sldId id="265" r:id="rId6"/>
    <p:sldId id="267" r:id="rId7"/>
    <p:sldId id="268" r:id="rId8"/>
    <p:sldId id="269" r:id="rId9"/>
    <p:sldId id="263" r:id="rId10"/>
    <p:sldId id="258" r:id="rId11"/>
    <p:sldId id="261" r:id="rId12"/>
    <p:sldId id="257" r:id="rId13"/>
    <p:sldId id="262" r:id="rId14"/>
    <p:sldId id="260" r:id="rId15"/>
    <p:sldId id="25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1" autoAdjust="0"/>
  </p:normalViewPr>
  <p:slideViewPr>
    <p:cSldViewPr snapToGrid="0" snapToObjects="1">
      <p:cViewPr>
        <p:scale>
          <a:sx n="100" d="100"/>
          <a:sy n="100" d="100"/>
        </p:scale>
        <p:origin x="-2120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immalacarne:Dropbox:Russia:National%20data:Job_Quality_labels2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cat>
            <c:strRef>
              <c:f>Job_Quality_labels2.csv!$A$2:$A$19</c:f>
              <c:strCache>
                <c:ptCount val="18"/>
                <c:pt idx="0">
                  <c:v>Prosperous</c:v>
                </c:pt>
                <c:pt idx="1">
                  <c:v>Substantive Things</c:v>
                </c:pt>
                <c:pt idx="2">
                  <c:v>Emotional Toughness</c:v>
                </c:pt>
                <c:pt idx="3">
                  <c:v>Always In Demand</c:v>
                </c:pt>
                <c:pt idx="4">
                  <c:v>Intelligent Team</c:v>
                </c:pt>
                <c:pt idx="5">
                  <c:v>Dedicated Unselfishness</c:v>
                </c:pt>
                <c:pt idx="6">
                  <c:v>Can't Do Without</c:v>
                </c:pt>
                <c:pt idx="7">
                  <c:v>Responsibility</c:v>
                </c:pt>
                <c:pt idx="8">
                  <c:v>A Craft</c:v>
                </c:pt>
                <c:pt idx="9">
                  <c:v>Orderliness</c:v>
                </c:pt>
                <c:pt idx="10">
                  <c:v>Honest and Useful</c:v>
                </c:pt>
                <c:pt idx="11">
                  <c:v>Stability</c:v>
                </c:pt>
                <c:pt idx="12">
                  <c:v>Technical</c:v>
                </c:pt>
                <c:pt idx="13">
                  <c:v>Service to Country</c:v>
                </c:pt>
                <c:pt idx="14">
                  <c:v>Take Care of Employees</c:v>
                </c:pt>
                <c:pt idx="15">
                  <c:v>Modern Technologies</c:v>
                </c:pt>
                <c:pt idx="16">
                  <c:v>Self-control &amp; Courage</c:v>
                </c:pt>
                <c:pt idx="17">
                  <c:v>High risk/reward/income</c:v>
                </c:pt>
              </c:strCache>
            </c:strRef>
          </c:cat>
          <c:val>
            <c:numRef>
              <c:f>Job_Quality_labels2.csv!$B$2:$B$19</c:f>
              <c:numCache>
                <c:formatCode>General</c:formatCode>
                <c:ptCount val="18"/>
                <c:pt idx="0">
                  <c:v>0.6657005</c:v>
                </c:pt>
                <c:pt idx="1">
                  <c:v>0.2004831</c:v>
                </c:pt>
                <c:pt idx="2">
                  <c:v>0.1700483</c:v>
                </c:pt>
                <c:pt idx="3">
                  <c:v>0.4224638</c:v>
                </c:pt>
                <c:pt idx="4">
                  <c:v>0.3471014</c:v>
                </c:pt>
                <c:pt idx="5">
                  <c:v>0.2335749</c:v>
                </c:pt>
                <c:pt idx="6">
                  <c:v>0.302657</c:v>
                </c:pt>
                <c:pt idx="7">
                  <c:v>0.3490338</c:v>
                </c:pt>
                <c:pt idx="8">
                  <c:v>0.1591787</c:v>
                </c:pt>
                <c:pt idx="9">
                  <c:v>0.2550725</c:v>
                </c:pt>
                <c:pt idx="10">
                  <c:v>0.3652174</c:v>
                </c:pt>
                <c:pt idx="11">
                  <c:v>0.4263285</c:v>
                </c:pt>
                <c:pt idx="12">
                  <c:v>0.1915459</c:v>
                </c:pt>
                <c:pt idx="13">
                  <c:v>0.1599034</c:v>
                </c:pt>
                <c:pt idx="14">
                  <c:v>0.2091787</c:v>
                </c:pt>
                <c:pt idx="15">
                  <c:v>0.2654589</c:v>
                </c:pt>
                <c:pt idx="16">
                  <c:v>0.2903382</c:v>
                </c:pt>
                <c:pt idx="17">
                  <c:v>0.3294686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1952088"/>
        <c:axId val="2061955128"/>
      </c:barChart>
      <c:catAx>
        <c:axId val="2061952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61955128"/>
        <c:crosses val="autoZero"/>
        <c:auto val="1"/>
        <c:lblAlgn val="ctr"/>
        <c:lblOffset val="100"/>
        <c:noMultiLvlLbl val="0"/>
      </c:catAx>
      <c:valAx>
        <c:axId val="2061955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1952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13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45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17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36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8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2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37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74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4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08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9AE9-EC4F-6A48-A8CF-344C1609F47C}" type="datetimeFigureOut">
              <a:rPr lang="en-US" smtClean="0"/>
              <a:t>8/19/16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DD8D-C0B4-4D4A-9143-6658ACF13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884" y="791280"/>
            <a:ext cx="8715901" cy="19624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Meaning Networks and Education: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Putting Culture Into Survey Research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 Malacarne</a:t>
            </a:r>
          </a:p>
          <a:p>
            <a:r>
              <a:rPr lang="en-US" dirty="0" smtClean="0"/>
              <a:t>Mount Holyoke </a:t>
            </a:r>
            <a:r>
              <a:rPr lang="en-US" dirty="0" smtClean="0"/>
              <a:t>College</a:t>
            </a:r>
          </a:p>
          <a:p>
            <a:endParaRPr lang="en-US" dirty="0"/>
          </a:p>
          <a:p>
            <a:r>
              <a:rPr lang="en-US" dirty="0" smtClean="0"/>
              <a:t>Dmitry </a:t>
            </a:r>
            <a:r>
              <a:rPr lang="en-US" dirty="0" err="1" smtClean="0"/>
              <a:t>Kurakin</a:t>
            </a:r>
            <a:endParaRPr lang="en-US" dirty="0" smtClean="0"/>
          </a:p>
          <a:p>
            <a:r>
              <a:rPr lang="en-US" dirty="0" smtClean="0"/>
              <a:t>Higher School of Economics, Moscow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23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gConcep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97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8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aPosConAsso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532"/>
            <a:ext cx="9144000" cy="62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7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nAcaPosConAsso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075"/>
            <a:ext cx="9144000" cy="62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1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emaleConAsso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37"/>
            <a:ext cx="9144000" cy="62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53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leConAsso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717"/>
            <a:ext cx="9144000" cy="62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518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611142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60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611142"/>
            <a:ext cx="7345362" cy="1339850"/>
          </a:xfrm>
        </p:spPr>
        <p:txBody>
          <a:bodyPr>
            <a:normAutofit/>
          </a:bodyPr>
          <a:lstStyle/>
          <a:p>
            <a:r>
              <a:rPr lang="en-US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2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1034"/>
            <a:ext cx="8229600" cy="1143000"/>
          </a:xfrm>
        </p:spPr>
        <p:txBody>
          <a:bodyPr/>
          <a:lstStyle/>
          <a:p>
            <a:r>
              <a:rPr lang="en-US" dirty="0" smtClean="0"/>
              <a:t>What do you want in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3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803576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tyranny of field-specific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611142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surveys and studies of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4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611142"/>
            <a:ext cx="7345362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0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Trajectories in Education and Career (</a:t>
            </a:r>
            <a:r>
              <a:rPr lang="en-US" dirty="0" err="1" smtClean="0"/>
              <a:t>TrEc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Russian panel </a:t>
            </a:r>
            <a:r>
              <a:rPr lang="en-US" dirty="0"/>
              <a:t>s</a:t>
            </a:r>
            <a:r>
              <a:rPr lang="en-US" dirty="0" smtClean="0"/>
              <a:t>tudy started in Fall of 2011</a:t>
            </a:r>
          </a:p>
          <a:p>
            <a:r>
              <a:rPr lang="en-US" dirty="0" smtClean="0"/>
              <a:t>This project uses mostly data from the second wave fielded in Fall of 2013</a:t>
            </a:r>
          </a:p>
          <a:p>
            <a:r>
              <a:rPr lang="en-US" dirty="0" smtClean="0"/>
              <a:t>The full data set for Wave II contains 3762 students</a:t>
            </a:r>
          </a:p>
          <a:p>
            <a:r>
              <a:rPr lang="en-US" dirty="0" smtClean="0"/>
              <a:t>18 potential adjectives for desirable future career</a:t>
            </a:r>
          </a:p>
          <a:p>
            <a:r>
              <a:rPr lang="en-US" dirty="0" smtClean="0"/>
              <a:t>On average, students chose 5.33</a:t>
            </a:r>
          </a:p>
        </p:txBody>
      </p:sp>
    </p:spTree>
    <p:extLst>
      <p:ext uri="{BB962C8B-B14F-4D97-AF65-F5344CB8AC3E}">
        <p14:creationId xmlns:p14="http://schemas.microsoft.com/office/powerpoint/2010/main" val="142575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611142"/>
            <a:ext cx="7345362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2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690996"/>
              </p:ext>
            </p:extLst>
          </p:nvPr>
        </p:nvGraphicFramePr>
        <p:xfrm>
          <a:off x="1304035" y="-33375"/>
          <a:ext cx="6584529" cy="689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636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sConAsso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075"/>
            <a:ext cx="9144000" cy="62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73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103</Words>
  <Application>Microsoft Macintosh PowerPoint</Application>
  <PresentationFormat>On-screen Show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Capital</vt:lpstr>
      <vt:lpstr>Office Theme</vt:lpstr>
      <vt:lpstr>Meaning Networks and Education: Putting Culture Into Survey Research</vt:lpstr>
      <vt:lpstr>What do you want in life?</vt:lpstr>
      <vt:lpstr>The tyranny of field-specific thinking</vt:lpstr>
      <vt:lpstr>Problems with surveys and studies of culture</vt:lpstr>
      <vt:lpstr>Our approach</vt:lpstr>
      <vt:lpstr>Data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and future work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Malacarne</dc:creator>
  <cp:lastModifiedBy>Timothy Malacarne</cp:lastModifiedBy>
  <cp:revision>10</cp:revision>
  <dcterms:created xsi:type="dcterms:W3CDTF">2016-04-30T13:20:53Z</dcterms:created>
  <dcterms:modified xsi:type="dcterms:W3CDTF">2016-08-19T23:32:02Z</dcterms:modified>
</cp:coreProperties>
</file>